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261" r:id="rId4"/>
    <p:sldId id="265" r:id="rId5"/>
    <p:sldId id="269" r:id="rId6"/>
    <p:sldId id="272" r:id="rId7"/>
    <p:sldId id="274" r:id="rId8"/>
    <p:sldId id="258" r:id="rId9"/>
    <p:sldId id="266" r:id="rId10"/>
    <p:sldId id="273" r:id="rId11"/>
    <p:sldId id="263" r:id="rId12"/>
    <p:sldId id="264" r:id="rId13"/>
    <p:sldId id="268" r:id="rId14"/>
    <p:sldId id="271" r:id="rId15"/>
    <p:sldId id="270" r:id="rId16"/>
    <p:sldId id="262" r:id="rId1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54164" autoAdjust="0"/>
  </p:normalViewPr>
  <p:slideViewPr>
    <p:cSldViewPr snapToGrid="0">
      <p:cViewPr varScale="1">
        <p:scale>
          <a:sx n="53" d="100"/>
          <a:sy n="53" d="100"/>
        </p:scale>
        <p:origin x="2269"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4656c9a6c6635f52/Documentos/MSSI_Stats_AverageTravelTim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P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a:effectLst/>
              </a:rPr>
              <a:t>Evolution of the average travel time with the number of iterations</a:t>
            </a:r>
            <a:endParaRPr lang="en-US" sz="140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pt-PT"/>
        </a:p>
      </c:txPr>
    </c:title>
    <c:autoTitleDeleted val="0"/>
    <c:plotArea>
      <c:layout/>
      <c:lineChart>
        <c:grouping val="standard"/>
        <c:varyColors val="0"/>
        <c:ser>
          <c:idx val="1"/>
          <c:order val="0"/>
          <c:tx>
            <c:v>Travel Time</c:v>
          </c:tx>
          <c:spPr>
            <a:ln w="28575" cap="rnd">
              <a:solidFill>
                <a:schemeClr val="accent2"/>
              </a:solidFill>
              <a:round/>
            </a:ln>
            <a:effectLst/>
          </c:spPr>
          <c:marker>
            <c:symbol val="none"/>
          </c:marker>
          <c:val>
            <c:numRef>
              <c:f>Folha2!$O$32:$O$56</c:f>
              <c:numCache>
                <c:formatCode>General</c:formatCode>
                <c:ptCount val="25"/>
                <c:pt idx="0">
                  <c:v>7606.92</c:v>
                </c:pt>
                <c:pt idx="1">
                  <c:v>7581.808</c:v>
                </c:pt>
                <c:pt idx="2">
                  <c:v>7645.3019999999997</c:v>
                </c:pt>
                <c:pt idx="3">
                  <c:v>7696.11</c:v>
                </c:pt>
                <c:pt idx="4">
                  <c:v>7558.2179999999998</c:v>
                </c:pt>
                <c:pt idx="5">
                  <c:v>7405.8770000000004</c:v>
                </c:pt>
                <c:pt idx="6">
                  <c:v>7393.0360000000001</c:v>
                </c:pt>
                <c:pt idx="7">
                  <c:v>7422.7709999999997</c:v>
                </c:pt>
                <c:pt idx="8">
                  <c:v>7549.2659999999996</c:v>
                </c:pt>
                <c:pt idx="9">
                  <c:v>7408.3710000000001</c:v>
                </c:pt>
                <c:pt idx="10">
                  <c:v>7594.3729999999996</c:v>
                </c:pt>
                <c:pt idx="11">
                  <c:v>7499.2560000000003</c:v>
                </c:pt>
                <c:pt idx="12">
                  <c:v>7620.9830000000002</c:v>
                </c:pt>
                <c:pt idx="13">
                  <c:v>7638.3890000000001</c:v>
                </c:pt>
                <c:pt idx="14">
                  <c:v>7785.2219999999998</c:v>
                </c:pt>
                <c:pt idx="15">
                  <c:v>7809.1030000000001</c:v>
                </c:pt>
                <c:pt idx="16">
                  <c:v>7377.9189999999999</c:v>
                </c:pt>
                <c:pt idx="17">
                  <c:v>7252.2</c:v>
                </c:pt>
                <c:pt idx="18">
                  <c:v>7067.2449999999999</c:v>
                </c:pt>
                <c:pt idx="19">
                  <c:v>6898.2629999999999</c:v>
                </c:pt>
                <c:pt idx="20">
                  <c:v>6801.5590000000002</c:v>
                </c:pt>
                <c:pt idx="21">
                  <c:v>6780.9279999999999</c:v>
                </c:pt>
                <c:pt idx="22">
                  <c:v>6799.625</c:v>
                </c:pt>
                <c:pt idx="23">
                  <c:v>6900.0050000000001</c:v>
                </c:pt>
                <c:pt idx="24">
                  <c:v>6860.1589999999997</c:v>
                </c:pt>
              </c:numCache>
            </c:numRef>
          </c:val>
          <c:smooth val="0"/>
          <c:extLst>
            <c:ext xmlns:c16="http://schemas.microsoft.com/office/drawing/2014/chart" uri="{C3380CC4-5D6E-409C-BE32-E72D297353CC}">
              <c16:uniqueId val="{00000000-237D-46CC-9188-BA834A7B76C3}"/>
            </c:ext>
          </c:extLst>
        </c:ser>
        <c:dLbls>
          <c:showLegendKey val="0"/>
          <c:showVal val="0"/>
          <c:showCatName val="0"/>
          <c:showSerName val="0"/>
          <c:showPercent val="0"/>
          <c:showBubbleSize val="0"/>
        </c:dLbls>
        <c:smooth val="0"/>
        <c:axId val="717048632"/>
        <c:axId val="717050600"/>
        <c:extLst>
          <c:ext xmlns:c15="http://schemas.microsoft.com/office/drawing/2012/chart" uri="{02D57815-91ED-43cb-92C2-25804820EDAC}">
            <c15:filteredLineSeries>
              <c15:ser>
                <c:idx val="0"/>
                <c:order val="0"/>
                <c:tx>
                  <c:strRef>
                    <c:extLst>
                      <c:ext uri="{02D57815-91ED-43cb-92C2-25804820EDAC}">
                        <c15:formulaRef>
                          <c15:sqref>Folha2!$N$31</c15:sqref>
                        </c15:formulaRef>
                      </c:ext>
                    </c:extLst>
                    <c:strCache>
                      <c:ptCount val="1"/>
                      <c:pt idx="0">
                        <c:v>iteration</c:v>
                      </c:pt>
                    </c:strCache>
                  </c:strRef>
                </c:tx>
                <c:spPr>
                  <a:ln w="28575" cap="rnd">
                    <a:solidFill>
                      <a:schemeClr val="accent1"/>
                    </a:solidFill>
                    <a:round/>
                  </a:ln>
                  <a:effectLst/>
                </c:spPr>
                <c:marker>
                  <c:symbol val="none"/>
                </c:marker>
                <c:val>
                  <c:numRef>
                    <c:extLst>
                      <c:ext uri="{02D57815-91ED-43cb-92C2-25804820EDAC}">
                        <c15:formulaRef>
                          <c15:sqref>Folha2!$N$32:$N$56</c15:sqref>
                        </c15:formulaRef>
                      </c:ext>
                    </c:extLst>
                    <c:numCache>
                      <c:formatCode>General</c:formatCod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numCache>
                  </c:numRef>
                </c:val>
                <c:smooth val="0"/>
                <c:extLst>
                  <c:ext xmlns:c16="http://schemas.microsoft.com/office/drawing/2014/chart" uri="{C3380CC4-5D6E-409C-BE32-E72D297353CC}">
                    <c16:uniqueId val="{00000001-237D-46CC-9188-BA834A7B76C3}"/>
                  </c:ext>
                </c:extLst>
              </c15:ser>
            </c15:filteredLineSeries>
          </c:ext>
        </c:extLst>
      </c:lineChart>
      <c:catAx>
        <c:axId val="717048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Number</a:t>
                </a:r>
                <a:r>
                  <a:rPr lang="pt-PT" baseline="0"/>
                  <a:t> of iterations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717050600"/>
        <c:crosses val="autoZero"/>
        <c:auto val="1"/>
        <c:lblAlgn val="ctr"/>
        <c:lblOffset val="100"/>
        <c:noMultiLvlLbl val="0"/>
      </c:catAx>
      <c:valAx>
        <c:axId val="717050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 /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717048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503DD-2638-4BA6-87CE-9FEE81554312}" type="datetimeFigureOut">
              <a:rPr lang="pt-PT"/>
              <a:t>21/06/2017</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CFC69-77BE-47EB-8625-663F639A9EEA}" type="slidenum">
              <a:rPr lang="pt-PT"/>
              <a:t>‹nº›</a:t>
            </a:fld>
            <a:endParaRPr lang="pt-PT"/>
          </a:p>
        </p:txBody>
      </p:sp>
    </p:spTree>
    <p:extLst>
      <p:ext uri="{BB962C8B-B14F-4D97-AF65-F5344CB8AC3E}">
        <p14:creationId xmlns:p14="http://schemas.microsoft.com/office/powerpoint/2010/main" val="3121258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smtClean="0"/>
              <a:t>1</a:t>
            </a:fld>
            <a:endParaRPr lang="pt-PT"/>
          </a:p>
        </p:txBody>
      </p:sp>
    </p:spTree>
    <p:extLst>
      <p:ext uri="{BB962C8B-B14F-4D97-AF65-F5344CB8AC3E}">
        <p14:creationId xmlns:p14="http://schemas.microsoft.com/office/powerpoint/2010/main" val="3836574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285750" indent="-171450">
              <a:buChar char="•"/>
            </a:pPr>
            <a:r>
              <a:rPr lang="pt-PT" dirty="0"/>
              <a:t>A rede rodoviária original foi modificada com uma estrada extra, para verificar se o paradoxo de </a:t>
            </a:r>
            <a:r>
              <a:rPr lang="pt-PT" dirty="0" err="1"/>
              <a:t>Braess</a:t>
            </a:r>
            <a:r>
              <a:rPr lang="pt-PT" dirty="0"/>
              <a:t> ocorre.</a:t>
            </a:r>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10</a:t>
            </a:fld>
            <a:endParaRPr lang="pt-PT"/>
          </a:p>
        </p:txBody>
      </p:sp>
    </p:spTree>
    <p:extLst>
      <p:ext uri="{BB962C8B-B14F-4D97-AF65-F5344CB8AC3E}">
        <p14:creationId xmlns:p14="http://schemas.microsoft.com/office/powerpoint/2010/main" val="823127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228600" indent="-171450" algn="just">
              <a:buChar char="•"/>
            </a:pPr>
            <a:r>
              <a:rPr lang="pt-PT" dirty="0"/>
              <a:t>Tempo de viagem médio, em segundos da simulação, obtido para diferentes valores da taxa de aprendizagem e do fator de desconto, após 5 iterações da simulação.</a:t>
            </a:r>
          </a:p>
          <a:p>
            <a:pPr marL="228600" indent="-171450" algn="just">
              <a:buChar char="•"/>
            </a:pPr>
            <a:r>
              <a:rPr lang="pt-PT" sz="1200" b="0" i="0" kern="1200" dirty="0">
                <a:solidFill>
                  <a:schemeClr val="tx1"/>
                </a:solidFill>
                <a:effectLst/>
                <a:latin typeface="+mn-lt"/>
                <a:ea typeface="+mn-ea"/>
                <a:cs typeface="+mn-cs"/>
              </a:rPr>
              <a:t>Os resultados obtidos sugerem que estamos perante uma instância do Paradoxo de </a:t>
            </a:r>
            <a:r>
              <a:rPr lang="pt-PT" sz="1200" b="0" i="0" kern="1200" dirty="0" err="1">
                <a:solidFill>
                  <a:schemeClr val="tx1"/>
                </a:solidFill>
                <a:effectLst/>
                <a:latin typeface="+mn-lt"/>
                <a:ea typeface="+mn-ea"/>
                <a:cs typeface="+mn-cs"/>
              </a:rPr>
              <a:t>Braess</a:t>
            </a:r>
            <a:r>
              <a:rPr lang="pt-PT" dirty="0"/>
              <a:t>. Porque o tempo médio de viagem para os veículos na rede de estradas original é menor do que quando uma nova estrada é adicionada à rede.</a:t>
            </a:r>
            <a:endParaRPr lang="en-US" dirty="0"/>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11</a:t>
            </a:fld>
            <a:endParaRPr lang="pt-PT"/>
          </a:p>
        </p:txBody>
      </p:sp>
    </p:spTree>
    <p:extLst>
      <p:ext uri="{BB962C8B-B14F-4D97-AF65-F5344CB8AC3E}">
        <p14:creationId xmlns:p14="http://schemas.microsoft.com/office/powerpoint/2010/main" val="1378267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71450" indent="-171450">
              <a:buChar char="•"/>
            </a:pPr>
            <a:r>
              <a:rPr lang="pt-PT" dirty="0"/>
              <a:t>Estas medidas foram realizadas em 25 iterações, com uma taxa de aprendizagem de 0,5 e um fator de desconto de 0,25.</a:t>
            </a:r>
          </a:p>
          <a:p>
            <a:pPr marL="171450" indent="-171450">
              <a:buChar char="•"/>
            </a:pPr>
            <a:r>
              <a:rPr lang="pt-PT" dirty="0"/>
              <a:t>O tempo médio de viagem tende a diminuir após 16 iterações e parece convergir para um valor estável após 20 iterações.</a:t>
            </a:r>
          </a:p>
          <a:p>
            <a:pPr marL="171450" indent="-171450">
              <a:buChar char="•"/>
            </a:pPr>
            <a:r>
              <a:rPr lang="pt-PT" dirty="0"/>
              <a:t>Assim, o algoritmo Q-</a:t>
            </a:r>
            <a:r>
              <a:rPr lang="pt-PT" dirty="0" err="1"/>
              <a:t>learning</a:t>
            </a:r>
            <a:r>
              <a:rPr lang="pt-PT" dirty="0"/>
              <a:t> parece ser uma técnica de </a:t>
            </a:r>
            <a:r>
              <a:rPr lang="pt-PT" i="1" dirty="0" err="1"/>
              <a:t>machine</a:t>
            </a:r>
            <a:r>
              <a:rPr lang="pt-PT" i="1" dirty="0"/>
              <a:t> </a:t>
            </a:r>
            <a:r>
              <a:rPr lang="pt-PT" i="1" dirty="0" err="1"/>
              <a:t>learning</a:t>
            </a:r>
            <a:r>
              <a:rPr lang="pt-PT" dirty="0"/>
              <a:t> suficientemente eficaz para que os agentes aprendam rotas que diminuam o tempo de viagem total.</a:t>
            </a:r>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12</a:t>
            </a:fld>
            <a:endParaRPr lang="pt-PT"/>
          </a:p>
        </p:txBody>
      </p:sp>
    </p:spTree>
    <p:extLst>
      <p:ext uri="{BB962C8B-B14F-4D97-AF65-F5344CB8AC3E}">
        <p14:creationId xmlns:p14="http://schemas.microsoft.com/office/powerpoint/2010/main" val="3909096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71450" indent="-171450">
              <a:buChar char="•"/>
            </a:pPr>
            <a:r>
              <a:rPr lang="pt-PT" dirty="0"/>
              <a:t>Se cada veículo seguir uma estratégia não-cooperativa para selecionar uma rota, o fluxo resultante através da rede de estradas pode não ser o ótimo.</a:t>
            </a:r>
          </a:p>
          <a:p>
            <a:pPr marL="171450" indent="-171450">
              <a:buChar char="•"/>
            </a:pPr>
            <a:r>
              <a:rPr lang="pt-PT" dirty="0"/>
              <a:t>Esta conclusão é importante para o desenho de veículos autónomos, para os quais estratégias cooperativas parecem ser as mais apropriadas.</a:t>
            </a:r>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14</a:t>
            </a:fld>
            <a:endParaRPr lang="pt-PT"/>
          </a:p>
        </p:txBody>
      </p:sp>
    </p:spTree>
    <p:extLst>
      <p:ext uri="{BB962C8B-B14F-4D97-AF65-F5344CB8AC3E}">
        <p14:creationId xmlns:p14="http://schemas.microsoft.com/office/powerpoint/2010/main" val="554118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71450" indent="-171450">
              <a:buFont typeface="Arial" panose="020B0604020202020204" pitchFamily="34" charset="0"/>
              <a:buChar char="•"/>
            </a:pPr>
            <a:r>
              <a:rPr lang="pt-PT" dirty="0"/>
              <a:t>Redes de estradas maiores</a:t>
            </a:r>
          </a:p>
          <a:p>
            <a:pPr marL="628650" lvl="1" indent="-171450">
              <a:buFont typeface="Arial" panose="020B0604020202020204" pitchFamily="34" charset="0"/>
              <a:buChar char="•"/>
            </a:pPr>
            <a:r>
              <a:rPr lang="pt-PT" dirty="0"/>
              <a:t>Nova visão sobre os problemas de </a:t>
            </a:r>
            <a:r>
              <a:rPr lang="pt-PT" i="1" dirty="0" err="1"/>
              <a:t>bottlenecks</a:t>
            </a:r>
            <a:r>
              <a:rPr lang="pt-PT" i="1" dirty="0"/>
              <a:t> </a:t>
            </a:r>
            <a:r>
              <a:rPr lang="pt-PT" dirty="0"/>
              <a:t>nas grandes cidades.</a:t>
            </a:r>
          </a:p>
          <a:p>
            <a:pPr marL="171450" indent="-171450">
              <a:buFont typeface="Arial" panose="020B0604020202020204" pitchFamily="34" charset="0"/>
              <a:buChar char="•"/>
            </a:pPr>
            <a:endParaRPr lang="pt-PT" dirty="0"/>
          </a:p>
          <a:p>
            <a:pPr marL="171450" indent="-171450">
              <a:buFont typeface="Arial" panose="020B0604020202020204" pitchFamily="34" charset="0"/>
              <a:buChar char="•"/>
            </a:pPr>
            <a:r>
              <a:rPr lang="pt-PT" dirty="0"/>
              <a:t>Agentes que cooperam entre si, em vez de tomarem decisões </a:t>
            </a:r>
            <a:r>
              <a:rPr lang="pt-PT"/>
              <a:t>egoístas, podem ser uma abordagem interessante para o estudo dos veículos autónomos.</a:t>
            </a:r>
          </a:p>
          <a:p>
            <a:pPr marL="171450" indent="-171450">
              <a:buFont typeface="Arial" panose="020B0604020202020204" pitchFamily="34" charset="0"/>
              <a:buChar char="•"/>
            </a:pPr>
            <a:endParaRPr lang="pt-PT" dirty="0"/>
          </a:p>
          <a:p>
            <a:pPr marL="171450" indent="-171450">
              <a:buFont typeface="Arial" panose="020B0604020202020204" pitchFamily="34" charset="0"/>
              <a:buChar char="•"/>
            </a:pPr>
            <a:r>
              <a:rPr lang="pt-PT" dirty="0"/>
              <a:t>Melhorar as capacidades de aprendizagem dos agentes.</a:t>
            </a:r>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15</a:t>
            </a:fld>
            <a:endParaRPr lang="pt-PT"/>
          </a:p>
        </p:txBody>
      </p:sp>
    </p:spTree>
    <p:extLst>
      <p:ext uri="{BB962C8B-B14F-4D97-AF65-F5344CB8AC3E}">
        <p14:creationId xmlns:p14="http://schemas.microsoft.com/office/powerpoint/2010/main" val="97648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228600" indent="-171450">
              <a:buChar char="•"/>
            </a:pPr>
            <a:r>
              <a:rPr lang="pt-PT" dirty="0"/>
              <a:t>Este trabalho seguiu o paradigma de modelação e simulação baseada em agentes, nomeadamente, uma abordagem baseada em agentes BDI para modelar o comportamento dos condutores numa rede de estradas, produzindo assim uma simulação de tráfego.</a:t>
            </a:r>
          </a:p>
          <a:p>
            <a:pPr marL="228600" indent="-171450">
              <a:buChar char="•"/>
            </a:pPr>
            <a:r>
              <a:rPr lang="pt-PT" dirty="0"/>
              <a:t>Um fenómeno conhecido como Paradoxo de </a:t>
            </a:r>
            <a:r>
              <a:rPr lang="pt-PT" dirty="0" err="1"/>
              <a:t>Braess</a:t>
            </a:r>
            <a:r>
              <a:rPr lang="pt-PT" dirty="0"/>
              <a:t> foi observado com sucesso na simulação. </a:t>
            </a:r>
          </a:p>
          <a:p>
            <a:pPr marL="685800" marR="0" lvl="1" indent="-171450" algn="l" defTabSz="914400" rtl="0" eaLnBrk="1" fontAlgn="auto" latinLnBrk="0" hangingPunct="1">
              <a:lnSpc>
                <a:spcPct val="100000"/>
              </a:lnSpc>
              <a:spcBef>
                <a:spcPts val="0"/>
              </a:spcBef>
              <a:spcAft>
                <a:spcPts val="0"/>
              </a:spcAft>
              <a:buClrTx/>
              <a:buSzTx/>
              <a:buFontTx/>
              <a:buChar char="•"/>
              <a:tabLst/>
              <a:defRPr/>
            </a:pPr>
            <a:r>
              <a:rPr lang="pt-PT" sz="1200" b="1" i="0" kern="1200" dirty="0">
                <a:solidFill>
                  <a:schemeClr val="tx1"/>
                </a:solidFill>
                <a:effectLst/>
                <a:latin typeface="+mn-lt"/>
                <a:ea typeface="+mn-ea"/>
                <a:cs typeface="+mn-cs"/>
              </a:rPr>
              <a:t>Adição de capacidade extra a uma </a:t>
            </a:r>
            <a:r>
              <a:rPr lang="pt-PT" sz="1200" b="1" i="0" u="none" strike="noStrike" kern="1200" dirty="0">
                <a:solidFill>
                  <a:schemeClr val="tx1"/>
                </a:solidFill>
                <a:effectLst/>
                <a:latin typeface="+mn-lt"/>
                <a:ea typeface="+mn-ea"/>
                <a:cs typeface="+mn-cs"/>
              </a:rPr>
              <a:t>rede</a:t>
            </a:r>
            <a:r>
              <a:rPr lang="pt-PT" sz="1200" b="0" i="0" kern="1200" dirty="0">
                <a:solidFill>
                  <a:schemeClr val="tx1"/>
                </a:solidFill>
                <a:effectLst/>
                <a:latin typeface="+mn-lt"/>
                <a:ea typeface="+mn-ea"/>
                <a:cs typeface="+mn-cs"/>
              </a:rPr>
              <a:t>, quando os movimentos dos veículos pela rota é feita de forma egoísta, pode, em alguns casos, reduzir o desempenho global.</a:t>
            </a:r>
            <a:endParaRPr lang="pt-PT" dirty="0"/>
          </a:p>
          <a:p>
            <a:pPr marL="685800" lvl="1" indent="-171450">
              <a:buChar char="•"/>
            </a:pPr>
            <a:r>
              <a:rPr lang="pt-PT" dirty="0"/>
              <a:t>Os resultados poderão conduzir a soluções para problemas de </a:t>
            </a:r>
            <a:r>
              <a:rPr lang="pt-PT" i="1" dirty="0" err="1"/>
              <a:t>bottlenecks</a:t>
            </a:r>
            <a:r>
              <a:rPr lang="pt-PT" dirty="0"/>
              <a:t>, tais como modificações da topologia da rede ou o uso de incentivos para influenciar e, possivelmente, corrigir o comportamento dos condutores.</a:t>
            </a:r>
          </a:p>
          <a:p>
            <a:pPr marL="228600" indent="-171450">
              <a:buChar char="•"/>
            </a:pPr>
            <a:r>
              <a:rPr lang="pt-PT" dirty="0"/>
              <a:t>Outro objetivo desta investigação foi descobrir se o uso de agentes BDI e de abordagens de aprendizagem por reforço são apropriados e realistas o suficiente para modelar condutores reais.</a:t>
            </a:r>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2</a:t>
            </a:fld>
            <a:endParaRPr lang="pt-PT"/>
          </a:p>
        </p:txBody>
      </p:sp>
    </p:spTree>
    <p:extLst>
      <p:ext uri="{BB962C8B-B14F-4D97-AF65-F5344CB8AC3E}">
        <p14:creationId xmlns:p14="http://schemas.microsoft.com/office/powerpoint/2010/main" val="342127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228600" indent="-171450">
              <a:buChar char="•"/>
            </a:pPr>
            <a:r>
              <a:rPr lang="pt-PT" dirty="0"/>
              <a:t>Como referido, é usada uma abordagem baseada em agentes BDI para modelar o comportamento dos condutores</a:t>
            </a:r>
            <a:endParaRPr lang="en-US" dirty="0"/>
          </a:p>
          <a:p>
            <a:pPr marL="228600" indent="-171450">
              <a:buChar char="•"/>
            </a:pPr>
            <a:r>
              <a:rPr lang="pt-PT" dirty="0"/>
              <a:t>Como </a:t>
            </a:r>
            <a:r>
              <a:rPr lang="pt-PT" b="1" dirty="0"/>
              <a:t>entidades</a:t>
            </a:r>
            <a:r>
              <a:rPr lang="pt-PT" dirty="0"/>
              <a:t>:</a:t>
            </a:r>
          </a:p>
          <a:p>
            <a:pPr marL="685800" lvl="1" indent="-171450">
              <a:buChar char="•"/>
            </a:pPr>
            <a:r>
              <a:rPr lang="pt-PT" dirty="0"/>
              <a:t>Um veículo que está localizado numa rede de estradas. Cada veículo deve seguir uma rota válida, o que significa que o nó de destino deve ser alcançável a partir do nó de origem.</a:t>
            </a:r>
          </a:p>
          <a:p>
            <a:pPr marL="228600" indent="-171450">
              <a:buChar char="•"/>
            </a:pPr>
            <a:r>
              <a:rPr lang="pt-PT" b="1" dirty="0"/>
              <a:t>Variáveis de decisão</a:t>
            </a:r>
            <a:r>
              <a:rPr lang="pt-PT" dirty="0"/>
              <a:t>: referem-se à topologia da rede, nomeadamente as estradas existentes, o número de vias em cada estrada, o limite de velocidade para cada estrada e se se deve, ou não, adicionar uma estrada mais rápida que pode ser usada como atalho para os veículos.</a:t>
            </a:r>
          </a:p>
          <a:p>
            <a:pPr marL="228600" indent="-171450">
              <a:buChar char="•"/>
            </a:pPr>
            <a:r>
              <a:rPr lang="pt-PT" b="1" dirty="0"/>
              <a:t>Variáveis de entrada não controláveis</a:t>
            </a:r>
            <a:r>
              <a:rPr lang="pt-PT" dirty="0"/>
              <a:t>: representam aspetos da simulação que podem não ser controlados.</a:t>
            </a:r>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3</a:t>
            </a:fld>
            <a:endParaRPr lang="pt-PT"/>
          </a:p>
        </p:txBody>
      </p:sp>
    </p:spTree>
    <p:extLst>
      <p:ext uri="{BB962C8B-B14F-4D97-AF65-F5344CB8AC3E}">
        <p14:creationId xmlns:p14="http://schemas.microsoft.com/office/powerpoint/2010/main" val="1464242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71450" indent="-171450">
              <a:buChar char="•"/>
            </a:pPr>
            <a:r>
              <a:rPr lang="pt-PT" dirty="0"/>
              <a:t>Variáveis de saída:</a:t>
            </a:r>
          </a:p>
          <a:p>
            <a:pPr marL="628650" lvl="1" indent="-171450">
              <a:buChar char="•"/>
            </a:pPr>
            <a:r>
              <a:rPr lang="pt-PT" dirty="0"/>
              <a:t>Tempo total de viagem para cada agente</a:t>
            </a:r>
          </a:p>
          <a:p>
            <a:pPr marL="628650" lvl="1" indent="-171450">
              <a:buChar char="•"/>
            </a:pPr>
            <a:r>
              <a:rPr lang="pt-PT" dirty="0"/>
              <a:t>Tempo médio de viagem na rede</a:t>
            </a:r>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4</a:t>
            </a:fld>
            <a:endParaRPr lang="pt-PT"/>
          </a:p>
        </p:txBody>
      </p:sp>
    </p:spTree>
    <p:extLst>
      <p:ext uri="{BB962C8B-B14F-4D97-AF65-F5344CB8AC3E}">
        <p14:creationId xmlns:p14="http://schemas.microsoft.com/office/powerpoint/2010/main" val="205872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228600" indent="-171450">
              <a:buChar char="•"/>
            </a:pPr>
            <a:r>
              <a:rPr lang="pt-PT" b="1" dirty="0"/>
              <a:t>A verificação </a:t>
            </a:r>
            <a:r>
              <a:rPr lang="pt-PT" dirty="0"/>
              <a:t>do modelo e da simulação ocorreu na forma de testes durante a sua implementação.</a:t>
            </a:r>
          </a:p>
          <a:p>
            <a:pPr marL="685800" lvl="1" indent="-171450">
              <a:buChar char="•"/>
            </a:pPr>
            <a:r>
              <a:rPr lang="pt-PT" dirty="0"/>
              <a:t>Esses testes basearam-se na avaliação da correção do modelo, como, por exemplo, se o conjunto de crenças dos agentes é corretamente atualizado quando ocorrem determinados eventos.</a:t>
            </a:r>
          </a:p>
          <a:p>
            <a:pPr marL="228600" indent="-171450">
              <a:buChar char="•"/>
            </a:pPr>
            <a:r>
              <a:rPr lang="pt-PT" dirty="0"/>
              <a:t> O processo de </a:t>
            </a:r>
            <a:r>
              <a:rPr lang="pt-PT" b="1" dirty="0"/>
              <a:t>validação </a:t>
            </a:r>
            <a:r>
              <a:rPr lang="pt-PT" dirty="0"/>
              <a:t>deve envolver a simulação de um sistema de tráfego urbano real, cujo comportamento possa ser observado.</a:t>
            </a:r>
          </a:p>
          <a:p>
            <a:pPr marL="685800" lvl="1" indent="-171450">
              <a:buChar char="•"/>
            </a:pPr>
            <a:r>
              <a:rPr lang="pt-PT" dirty="0"/>
              <a:t>Os dados devem ser recolhidos para que a pressão de tráfego gerada na rede real seja corretamente modelada e simulada.</a:t>
            </a:r>
          </a:p>
          <a:p>
            <a:pPr marL="685800" lvl="1" indent="-171450">
              <a:buChar char="•"/>
            </a:pPr>
            <a:r>
              <a:rPr lang="pt-PT" dirty="0"/>
              <a:t>Esta atividade não foi realizada pelos autores, uma vez que os recursos necessários não estavam disponíveis.</a:t>
            </a:r>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5</a:t>
            </a:fld>
            <a:endParaRPr lang="pt-PT"/>
          </a:p>
        </p:txBody>
      </p:sp>
    </p:spTree>
    <p:extLst>
      <p:ext uri="{BB962C8B-B14F-4D97-AF65-F5344CB8AC3E}">
        <p14:creationId xmlns:p14="http://schemas.microsoft.com/office/powerpoint/2010/main" val="191099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71450" indent="-171450">
              <a:buFont typeface="Arial" panose="020B0604020202020204" pitchFamily="34" charset="0"/>
              <a:buChar char="•"/>
            </a:pPr>
            <a:r>
              <a:rPr lang="pt-PT" dirty="0"/>
              <a:t>Ferramentas: </a:t>
            </a:r>
          </a:p>
          <a:p>
            <a:pPr marL="171450" indent="-171450">
              <a:buFont typeface="Arial" panose="020B0604020202020204" pitchFamily="34" charset="0"/>
              <a:buChar char="•"/>
            </a:pPr>
            <a:r>
              <a:rPr lang="pt-PT" dirty="0"/>
              <a:t>Sumo: ferramenta de simulação </a:t>
            </a:r>
            <a:endParaRPr dirty="0"/>
          </a:p>
          <a:p>
            <a:pPr marL="171450" indent="-171450">
              <a:buFont typeface="Arial" panose="020B0604020202020204" pitchFamily="34" charset="0"/>
              <a:buChar char="•"/>
            </a:pPr>
            <a:r>
              <a:rPr lang="pt-PT" dirty="0"/>
              <a:t>NETEDIT: permite uma construção rápida e fácil de uma rede de estradas num formato que pode ser entendido pelo simulador </a:t>
            </a:r>
            <a:endParaRPr dirty="0"/>
          </a:p>
          <a:p>
            <a:pPr marL="171450" indent="-171450">
              <a:buFont typeface="Arial" panose="020B0604020202020204" pitchFamily="34" charset="0"/>
              <a:buChar char="•"/>
            </a:pPr>
            <a:r>
              <a:rPr lang="pt-PT" dirty="0" err="1"/>
              <a:t>TraCI</a:t>
            </a:r>
            <a:r>
              <a:rPr lang="pt-PT" dirty="0"/>
              <a:t>: permite que outras aplicações iniciem e controlem as simulações </a:t>
            </a:r>
            <a:endParaRPr dirty="0"/>
          </a:p>
          <a:p>
            <a:pPr marL="171450" indent="-171450">
              <a:buFont typeface="Arial" panose="020B0604020202020204" pitchFamily="34" charset="0"/>
              <a:buChar char="•"/>
            </a:pPr>
            <a:r>
              <a:rPr lang="pt-PT" dirty="0" err="1"/>
              <a:t>Jason</a:t>
            </a:r>
            <a:r>
              <a:rPr lang="pt-PT" dirty="0"/>
              <a:t>: é um interpretador da linguagem </a:t>
            </a:r>
            <a:r>
              <a:rPr lang="pt-PT" dirty="0" err="1"/>
              <a:t>AgentSpeak</a:t>
            </a:r>
            <a:r>
              <a:rPr lang="pt-PT" dirty="0"/>
              <a:t> </a:t>
            </a:r>
            <a:endParaRPr/>
          </a:p>
          <a:p>
            <a:endParaRPr lang="pt-PT" dirty="0"/>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6</a:t>
            </a:fld>
            <a:endParaRPr lang="pt-PT"/>
          </a:p>
        </p:txBody>
      </p:sp>
    </p:spTree>
    <p:extLst>
      <p:ext uri="{BB962C8B-B14F-4D97-AF65-F5344CB8AC3E}">
        <p14:creationId xmlns:p14="http://schemas.microsoft.com/office/powerpoint/2010/main" val="144269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a:p>
            <a:endParaRPr lang="pt-PT" dirty="0"/>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7</a:t>
            </a:fld>
            <a:endParaRPr lang="pt-PT"/>
          </a:p>
        </p:txBody>
      </p:sp>
    </p:spTree>
    <p:extLst>
      <p:ext uri="{BB962C8B-B14F-4D97-AF65-F5344CB8AC3E}">
        <p14:creationId xmlns:p14="http://schemas.microsoft.com/office/powerpoint/2010/main" val="176497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228600" indent="-171450" algn="just">
              <a:buChar char="•"/>
            </a:pPr>
            <a:r>
              <a:rPr lang="en-US" dirty="0" err="1"/>
              <a:t>Objetivos</a:t>
            </a:r>
            <a:r>
              <a:rPr lang="en-US" dirty="0"/>
              <a:t> da </a:t>
            </a:r>
            <a:r>
              <a:rPr lang="en-US" dirty="0" err="1"/>
              <a:t>experiência</a:t>
            </a:r>
            <a:r>
              <a:rPr lang="en-US" dirty="0"/>
              <a:t>:</a:t>
            </a:r>
          </a:p>
          <a:p>
            <a:pPr marL="685800" lvl="1" indent="-171450" algn="just">
              <a:buChar char="•"/>
            </a:pPr>
            <a:r>
              <a:rPr lang="en-US" dirty="0" err="1"/>
              <a:t>Observar</a:t>
            </a:r>
            <a:r>
              <a:rPr lang="en-US" dirty="0"/>
              <a:t> </a:t>
            </a:r>
            <a:r>
              <a:rPr lang="en-US" dirty="0" err="1"/>
              <a:t>uma</a:t>
            </a:r>
            <a:r>
              <a:rPr lang="en-US" dirty="0"/>
              <a:t> </a:t>
            </a:r>
            <a:r>
              <a:rPr lang="en-US" dirty="0" err="1"/>
              <a:t>instância</a:t>
            </a:r>
            <a:r>
              <a:rPr lang="en-US" dirty="0"/>
              <a:t> do </a:t>
            </a:r>
            <a:r>
              <a:rPr lang="en-US" dirty="0" err="1"/>
              <a:t>Paradoxo</a:t>
            </a:r>
            <a:r>
              <a:rPr lang="en-US" dirty="0"/>
              <a:t> de </a:t>
            </a:r>
            <a:r>
              <a:rPr lang="en-US" dirty="0" err="1"/>
              <a:t>Braess</a:t>
            </a:r>
            <a:endParaRPr lang="en-US" dirty="0"/>
          </a:p>
          <a:p>
            <a:pPr marL="685800" lvl="1" indent="-171450" algn="just">
              <a:buChar char="•"/>
            </a:pPr>
            <a:r>
              <a:rPr lang="pt-PT" dirty="0"/>
              <a:t>Verificar se o uso de Q-</a:t>
            </a:r>
            <a:r>
              <a:rPr lang="pt-PT" dirty="0" err="1"/>
              <a:t>learning</a:t>
            </a:r>
            <a:r>
              <a:rPr lang="pt-PT" dirty="0"/>
              <a:t> como técnica de aprendizagem por reforço é capaz de levar os agentes a minimizar o tempo de viagem total.</a:t>
            </a:r>
          </a:p>
          <a:p>
            <a:pPr marL="228600" lvl="0" indent="-171450" algn="just">
              <a:buChar char="•"/>
            </a:pPr>
            <a:r>
              <a:rPr lang="pt-PT" dirty="0"/>
              <a:t>As experiências foram realizadas com as duas redes rodoviárias apresentadas a seguir.</a:t>
            </a:r>
          </a:p>
          <a:p>
            <a:pPr marL="228600" indent="-171450" algn="just">
              <a:buChar char="•"/>
            </a:pPr>
            <a:r>
              <a:rPr lang="pt-PT" dirty="0"/>
              <a:t>Foram feitas várias combinações de valores da taxa de aprendizagem e do fator de desconto, parâmetros para o algoritmo Q-</a:t>
            </a:r>
            <a:r>
              <a:rPr lang="pt-PT" dirty="0" err="1"/>
              <a:t>learning</a:t>
            </a:r>
            <a:r>
              <a:rPr lang="pt-PT" dirty="0"/>
              <a:t>.</a:t>
            </a:r>
            <a:endParaRPr lang="en-US" dirty="0"/>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8</a:t>
            </a:fld>
            <a:endParaRPr lang="pt-PT"/>
          </a:p>
        </p:txBody>
      </p:sp>
    </p:spTree>
    <p:extLst>
      <p:ext uri="{BB962C8B-B14F-4D97-AF65-F5344CB8AC3E}">
        <p14:creationId xmlns:p14="http://schemas.microsoft.com/office/powerpoint/2010/main" val="22775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285750" indent="-171450">
              <a:buChar char="•"/>
            </a:pPr>
            <a:r>
              <a:rPr lang="pt-PT" dirty="0"/>
              <a:t>A figura mostra a rede original, uma rede de estradas simples que foi construída com a ferramenta NETEDIT.</a:t>
            </a:r>
          </a:p>
          <a:p>
            <a:pPr marL="285750" indent="-171450">
              <a:buChar char="•"/>
            </a:pPr>
            <a:r>
              <a:rPr lang="pt-PT" dirty="0"/>
              <a:t>Na simulação, todos os agentes partem do canto inferior esquerdo e o seu destino é o canto superior direito.</a:t>
            </a:r>
          </a:p>
        </p:txBody>
      </p:sp>
      <p:sp>
        <p:nvSpPr>
          <p:cNvPr id="4" name="Marcador de Posição do Número do Diapositivo 3"/>
          <p:cNvSpPr>
            <a:spLocks noGrp="1"/>
          </p:cNvSpPr>
          <p:nvPr>
            <p:ph type="sldNum" sz="quarter" idx="10"/>
          </p:nvPr>
        </p:nvSpPr>
        <p:spPr/>
        <p:txBody>
          <a:bodyPr/>
          <a:lstStyle/>
          <a:p>
            <a:fld id="{4A8CFC69-77BE-47EB-8625-663F639A9EEA}" type="slidenum">
              <a:rPr lang="pt-PT"/>
              <a:t>9</a:t>
            </a:fld>
            <a:endParaRPr lang="pt-PT"/>
          </a:p>
        </p:txBody>
      </p:sp>
    </p:spTree>
    <p:extLst>
      <p:ext uri="{BB962C8B-B14F-4D97-AF65-F5344CB8AC3E}">
        <p14:creationId xmlns:p14="http://schemas.microsoft.com/office/powerpoint/2010/main" val="36361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9FB2B2-343C-4BBA-AB93-B4E57592236D}"/>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9EEC4F16-394F-4318-87E0-25881DA32D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p>
        </p:txBody>
      </p:sp>
      <p:sp>
        <p:nvSpPr>
          <p:cNvPr id="4" name="Marcador de Posição da Data 3">
            <a:extLst>
              <a:ext uri="{FF2B5EF4-FFF2-40B4-BE49-F238E27FC236}">
                <a16:creationId xmlns:a16="http://schemas.microsoft.com/office/drawing/2014/main" id="{5D21B982-C128-4061-BD1B-B4CEEAD59E2C}"/>
              </a:ext>
            </a:extLst>
          </p:cNvPr>
          <p:cNvSpPr>
            <a:spLocks noGrp="1"/>
          </p:cNvSpPr>
          <p:nvPr>
            <p:ph type="dt" sz="half" idx="10"/>
          </p:nvPr>
        </p:nvSpPr>
        <p:spPr/>
        <p:txBody>
          <a:bodyPr/>
          <a:lstStyle/>
          <a:p>
            <a:fld id="{D9C25EF8-535E-4DDD-A2BE-D3EC69090887}" type="datetime1">
              <a:rPr lang="pt-PT" smtClean="0"/>
              <a:t>21/06/2017</a:t>
            </a:fld>
            <a:endParaRPr lang="pt-PT"/>
          </a:p>
        </p:txBody>
      </p:sp>
      <p:sp>
        <p:nvSpPr>
          <p:cNvPr id="5" name="Marcador de Posição do Rodapé 4">
            <a:extLst>
              <a:ext uri="{FF2B5EF4-FFF2-40B4-BE49-F238E27FC236}">
                <a16:creationId xmlns:a16="http://schemas.microsoft.com/office/drawing/2014/main" id="{32E15C0D-11D0-4295-BB64-BA02C8E9CD0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82EDEB6-9800-4AFF-9F9D-E6F624BE2BEB}"/>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3031790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99BB4-2696-44FB-B6DA-43353677963C}"/>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22A33F7C-0E54-4F2F-AB24-63DA88F16D87}"/>
              </a:ext>
            </a:extLst>
          </p:cNvPr>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E1C3905-3AD3-4F30-A2BB-DF8ED907F9E3}"/>
              </a:ext>
            </a:extLst>
          </p:cNvPr>
          <p:cNvSpPr>
            <a:spLocks noGrp="1"/>
          </p:cNvSpPr>
          <p:nvPr>
            <p:ph type="dt" sz="half" idx="10"/>
          </p:nvPr>
        </p:nvSpPr>
        <p:spPr/>
        <p:txBody>
          <a:bodyPr/>
          <a:lstStyle/>
          <a:p>
            <a:fld id="{CDE9F073-16F9-411B-985A-E91A84DED251}" type="datetime1">
              <a:rPr lang="pt-PT" smtClean="0"/>
              <a:t>21/06/2017</a:t>
            </a:fld>
            <a:endParaRPr lang="pt-PT"/>
          </a:p>
        </p:txBody>
      </p:sp>
      <p:sp>
        <p:nvSpPr>
          <p:cNvPr id="5" name="Marcador de Posição do Rodapé 4">
            <a:extLst>
              <a:ext uri="{FF2B5EF4-FFF2-40B4-BE49-F238E27FC236}">
                <a16:creationId xmlns:a16="http://schemas.microsoft.com/office/drawing/2014/main" id="{BEF2F721-2372-40A6-B89B-F93A8CF2039E}"/>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0D36D59E-B910-40E9-B6EB-866DB9129A28}"/>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95972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0E39E0D-33E4-4A23-8829-A14D62488A6F}"/>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D7E64168-F28E-4148-948E-199F356F080A}"/>
              </a:ext>
            </a:extLst>
          </p:cNvPr>
          <p:cNvSpPr>
            <a:spLocks noGrp="1"/>
          </p:cNvSpPr>
          <p:nvPr>
            <p:ph type="body" orient="vert" idx="1"/>
          </p:nvPr>
        </p:nvSpPr>
        <p:spPr>
          <a:xfrm>
            <a:off x="838200" y="365125"/>
            <a:ext cx="7734300"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9290091-4620-4A90-9370-EFD9956CD584}"/>
              </a:ext>
            </a:extLst>
          </p:cNvPr>
          <p:cNvSpPr>
            <a:spLocks noGrp="1"/>
          </p:cNvSpPr>
          <p:nvPr>
            <p:ph type="dt" sz="half" idx="10"/>
          </p:nvPr>
        </p:nvSpPr>
        <p:spPr/>
        <p:txBody>
          <a:bodyPr/>
          <a:lstStyle/>
          <a:p>
            <a:fld id="{9B31D0BE-7B21-4E3A-BCF6-9A8633A02249}" type="datetime1">
              <a:rPr lang="pt-PT" smtClean="0"/>
              <a:t>21/06/2017</a:t>
            </a:fld>
            <a:endParaRPr lang="pt-PT"/>
          </a:p>
        </p:txBody>
      </p:sp>
      <p:sp>
        <p:nvSpPr>
          <p:cNvPr id="5" name="Marcador de Posição do Rodapé 4">
            <a:extLst>
              <a:ext uri="{FF2B5EF4-FFF2-40B4-BE49-F238E27FC236}">
                <a16:creationId xmlns:a16="http://schemas.microsoft.com/office/drawing/2014/main" id="{C356824B-271E-4138-B7F6-2C2E1EE8A461}"/>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CAE3642B-74FB-4246-A8A4-09DFB2EAEE19}"/>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669296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46E22-5FDA-4683-B191-1F3AA68E1DD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C2F70385-3ED2-4FFA-9FF0-370F831E7D29}"/>
              </a:ext>
            </a:extLst>
          </p:cNvPr>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FD490831-0E0B-4A4A-8AC6-360ED4C3D700}"/>
              </a:ext>
            </a:extLst>
          </p:cNvPr>
          <p:cNvSpPr>
            <a:spLocks noGrp="1"/>
          </p:cNvSpPr>
          <p:nvPr>
            <p:ph type="dt" sz="half" idx="10"/>
          </p:nvPr>
        </p:nvSpPr>
        <p:spPr/>
        <p:txBody>
          <a:bodyPr/>
          <a:lstStyle/>
          <a:p>
            <a:fld id="{8D4D4FDA-8924-4D67-9B00-CF6CA9CE20AE}" type="datetime1">
              <a:rPr lang="pt-PT" smtClean="0"/>
              <a:t>21/06/2017</a:t>
            </a:fld>
            <a:endParaRPr lang="pt-PT"/>
          </a:p>
        </p:txBody>
      </p:sp>
      <p:sp>
        <p:nvSpPr>
          <p:cNvPr id="5" name="Marcador de Posição do Rodapé 4">
            <a:extLst>
              <a:ext uri="{FF2B5EF4-FFF2-40B4-BE49-F238E27FC236}">
                <a16:creationId xmlns:a16="http://schemas.microsoft.com/office/drawing/2014/main" id="{7B2F4ABB-42A1-4FCA-8DA2-D19BA501134E}"/>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D5683D2-5209-499C-8FD0-2B213DF98A2F}"/>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51503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074A5C-FE5F-4388-8E33-142E3AAE8397}"/>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279E32FE-4A4D-4A3B-A9A8-8A0A455CD4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a:extLst>
              <a:ext uri="{FF2B5EF4-FFF2-40B4-BE49-F238E27FC236}">
                <a16:creationId xmlns:a16="http://schemas.microsoft.com/office/drawing/2014/main" id="{08E38630-F531-4A0B-ADA3-128D39914AFE}"/>
              </a:ext>
            </a:extLst>
          </p:cNvPr>
          <p:cNvSpPr>
            <a:spLocks noGrp="1"/>
          </p:cNvSpPr>
          <p:nvPr>
            <p:ph type="dt" sz="half" idx="10"/>
          </p:nvPr>
        </p:nvSpPr>
        <p:spPr/>
        <p:txBody>
          <a:bodyPr/>
          <a:lstStyle/>
          <a:p>
            <a:fld id="{E7D77BD6-5B79-4E1D-BC4C-17053E9A647E}" type="datetime1">
              <a:rPr lang="pt-PT" smtClean="0"/>
              <a:t>21/06/2017</a:t>
            </a:fld>
            <a:endParaRPr lang="pt-PT"/>
          </a:p>
        </p:txBody>
      </p:sp>
      <p:sp>
        <p:nvSpPr>
          <p:cNvPr id="5" name="Marcador de Posição do Rodapé 4">
            <a:extLst>
              <a:ext uri="{FF2B5EF4-FFF2-40B4-BE49-F238E27FC236}">
                <a16:creationId xmlns:a16="http://schemas.microsoft.com/office/drawing/2014/main" id="{5F29A7FC-281C-47A7-8064-EA083698B451}"/>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64757FC-B3B8-482A-853E-AA3A88CB2A36}"/>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3908071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501FF2-23C1-409B-BD8A-5045E0A85014}"/>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1DBA193D-4DF5-47D7-936E-A3932C740D92}"/>
              </a:ext>
            </a:extLst>
          </p:cNvPr>
          <p:cNvSpPr>
            <a:spLocks noGrp="1"/>
          </p:cNvSpPr>
          <p:nvPr>
            <p:ph sz="half" idx="1"/>
          </p:nvPr>
        </p:nvSpPr>
        <p:spPr>
          <a:xfrm>
            <a:off x="838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BCA0C34C-C42B-48E5-9F67-011775C93561}"/>
              </a:ext>
            </a:extLst>
          </p:cNvPr>
          <p:cNvSpPr>
            <a:spLocks noGrp="1"/>
          </p:cNvSpPr>
          <p:nvPr>
            <p:ph sz="half" idx="2"/>
          </p:nvPr>
        </p:nvSpPr>
        <p:spPr>
          <a:xfrm>
            <a:off x="6172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EA646BC7-9465-485F-9DC8-14F7C7755BCF}"/>
              </a:ext>
            </a:extLst>
          </p:cNvPr>
          <p:cNvSpPr>
            <a:spLocks noGrp="1"/>
          </p:cNvSpPr>
          <p:nvPr>
            <p:ph type="dt" sz="half" idx="10"/>
          </p:nvPr>
        </p:nvSpPr>
        <p:spPr/>
        <p:txBody>
          <a:bodyPr/>
          <a:lstStyle/>
          <a:p>
            <a:fld id="{BB9289D6-C875-41BF-B99C-FA7B8A4CDD14}" type="datetime1">
              <a:rPr lang="pt-PT" smtClean="0"/>
              <a:t>21/06/2017</a:t>
            </a:fld>
            <a:endParaRPr lang="pt-PT"/>
          </a:p>
        </p:txBody>
      </p:sp>
      <p:sp>
        <p:nvSpPr>
          <p:cNvPr id="6" name="Marcador de Posição do Rodapé 5">
            <a:extLst>
              <a:ext uri="{FF2B5EF4-FFF2-40B4-BE49-F238E27FC236}">
                <a16:creationId xmlns:a16="http://schemas.microsoft.com/office/drawing/2014/main" id="{E8BE6FCB-AE29-4C00-B6CF-94FE6EA7A464}"/>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FA16BF2-AB29-42E8-A0B1-06C46F328853}"/>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9584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5B9EE6-4D73-4EF2-B623-CCA055E3AC0F}"/>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653B0957-C1D8-485D-804E-22F80AA49D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a:extLst>
              <a:ext uri="{FF2B5EF4-FFF2-40B4-BE49-F238E27FC236}">
                <a16:creationId xmlns:a16="http://schemas.microsoft.com/office/drawing/2014/main" id="{7A06D151-F173-4A65-B4E7-49232692C4F5}"/>
              </a:ext>
            </a:extLst>
          </p:cNvPr>
          <p:cNvSpPr>
            <a:spLocks noGrp="1"/>
          </p:cNvSpPr>
          <p:nvPr>
            <p:ph sz="half" idx="2"/>
          </p:nvPr>
        </p:nvSpPr>
        <p:spPr>
          <a:xfrm>
            <a:off x="839788" y="2505075"/>
            <a:ext cx="515778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BD2A6E27-B2D0-470B-9403-4242FD2F0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a:extLst>
              <a:ext uri="{FF2B5EF4-FFF2-40B4-BE49-F238E27FC236}">
                <a16:creationId xmlns:a16="http://schemas.microsoft.com/office/drawing/2014/main" id="{985F37A0-BE0C-4F01-81A1-091C92710FE9}"/>
              </a:ext>
            </a:extLst>
          </p:cNvPr>
          <p:cNvSpPr>
            <a:spLocks noGrp="1"/>
          </p:cNvSpPr>
          <p:nvPr>
            <p:ph sz="quarter" idx="4"/>
          </p:nvPr>
        </p:nvSpPr>
        <p:spPr>
          <a:xfrm>
            <a:off x="6172200" y="2505075"/>
            <a:ext cx="51831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EA6D0D0F-9844-4FC0-96B5-CE3FA086D1DE}"/>
              </a:ext>
            </a:extLst>
          </p:cNvPr>
          <p:cNvSpPr>
            <a:spLocks noGrp="1"/>
          </p:cNvSpPr>
          <p:nvPr>
            <p:ph type="dt" sz="half" idx="10"/>
          </p:nvPr>
        </p:nvSpPr>
        <p:spPr/>
        <p:txBody>
          <a:bodyPr/>
          <a:lstStyle/>
          <a:p>
            <a:fld id="{676802D6-92D5-4C3D-ADD7-4D6B0973DFC9}" type="datetime1">
              <a:rPr lang="pt-PT" smtClean="0"/>
              <a:t>21/06/2017</a:t>
            </a:fld>
            <a:endParaRPr lang="pt-PT"/>
          </a:p>
        </p:txBody>
      </p:sp>
      <p:sp>
        <p:nvSpPr>
          <p:cNvPr id="8" name="Marcador de Posição do Rodapé 7">
            <a:extLst>
              <a:ext uri="{FF2B5EF4-FFF2-40B4-BE49-F238E27FC236}">
                <a16:creationId xmlns:a16="http://schemas.microsoft.com/office/drawing/2014/main" id="{D597F407-84BF-4B1C-A9D6-175F2A2B4FC3}"/>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DD9F5BD0-C6F6-4F66-B277-80B1D8930951}"/>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255084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1DA91-9669-402B-B25E-4D8B386C994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78B6A784-0781-407D-8AF1-B9AF60F9FC24}"/>
              </a:ext>
            </a:extLst>
          </p:cNvPr>
          <p:cNvSpPr>
            <a:spLocks noGrp="1"/>
          </p:cNvSpPr>
          <p:nvPr>
            <p:ph type="dt" sz="half" idx="10"/>
          </p:nvPr>
        </p:nvSpPr>
        <p:spPr/>
        <p:txBody>
          <a:bodyPr/>
          <a:lstStyle/>
          <a:p>
            <a:fld id="{C2BEF802-4B2B-4384-894D-767F1669E42F}" type="datetime1">
              <a:rPr lang="pt-PT" smtClean="0"/>
              <a:t>21/06/2017</a:t>
            </a:fld>
            <a:endParaRPr lang="pt-PT"/>
          </a:p>
        </p:txBody>
      </p:sp>
      <p:sp>
        <p:nvSpPr>
          <p:cNvPr id="4" name="Marcador de Posição do Rodapé 3">
            <a:extLst>
              <a:ext uri="{FF2B5EF4-FFF2-40B4-BE49-F238E27FC236}">
                <a16:creationId xmlns:a16="http://schemas.microsoft.com/office/drawing/2014/main" id="{3BA925F0-3809-41AD-8D5C-FAC7499DBDE1}"/>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174BE842-EBD0-40B8-9413-B44B0727D517}"/>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180388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85E5E302-0C5E-4EDB-B9FA-AE0EA73E24CC}"/>
              </a:ext>
            </a:extLst>
          </p:cNvPr>
          <p:cNvSpPr>
            <a:spLocks noGrp="1"/>
          </p:cNvSpPr>
          <p:nvPr>
            <p:ph type="dt" sz="half" idx="10"/>
          </p:nvPr>
        </p:nvSpPr>
        <p:spPr/>
        <p:txBody>
          <a:bodyPr/>
          <a:lstStyle/>
          <a:p>
            <a:fld id="{16429A2E-4F03-4A08-9C8D-FD0CA9B8328A}" type="datetime1">
              <a:rPr lang="pt-PT" smtClean="0"/>
              <a:t>21/06/2017</a:t>
            </a:fld>
            <a:endParaRPr lang="pt-PT"/>
          </a:p>
        </p:txBody>
      </p:sp>
      <p:sp>
        <p:nvSpPr>
          <p:cNvPr id="3" name="Marcador de Posição do Rodapé 2">
            <a:extLst>
              <a:ext uri="{FF2B5EF4-FFF2-40B4-BE49-F238E27FC236}">
                <a16:creationId xmlns:a16="http://schemas.microsoft.com/office/drawing/2014/main" id="{A0EF183E-540C-4822-8EA5-22CDA0A8F368}"/>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ADA8276A-2D90-46FB-A233-DD28E215A613}"/>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1736406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48E75-47AB-4E3B-B095-C19C89EE52AC}"/>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257DF56F-03F1-49F4-A6A8-715E02F0E8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CEECED68-9378-4AC7-9D57-837341C0F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13EE0D62-8DB7-4ECD-BA80-4740EF908344}"/>
              </a:ext>
            </a:extLst>
          </p:cNvPr>
          <p:cNvSpPr>
            <a:spLocks noGrp="1"/>
          </p:cNvSpPr>
          <p:nvPr>
            <p:ph type="dt" sz="half" idx="10"/>
          </p:nvPr>
        </p:nvSpPr>
        <p:spPr/>
        <p:txBody>
          <a:bodyPr/>
          <a:lstStyle/>
          <a:p>
            <a:fld id="{A932DB7E-1674-46E3-8849-7656E4956B5A}" type="datetime1">
              <a:rPr lang="pt-PT" smtClean="0"/>
              <a:t>21/06/2017</a:t>
            </a:fld>
            <a:endParaRPr lang="pt-PT"/>
          </a:p>
        </p:txBody>
      </p:sp>
      <p:sp>
        <p:nvSpPr>
          <p:cNvPr id="6" name="Marcador de Posição do Rodapé 5">
            <a:extLst>
              <a:ext uri="{FF2B5EF4-FFF2-40B4-BE49-F238E27FC236}">
                <a16:creationId xmlns:a16="http://schemas.microsoft.com/office/drawing/2014/main" id="{ED643B7B-8C31-4892-88D0-C25D1DCA3C76}"/>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C33B2EE2-1FDC-42E4-BD42-D1CFFCAACDB6}"/>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3270255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2EE5D5-2895-428A-9CC5-8D1A36AFBD71}"/>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4049F06E-3323-4A53-AD91-699BC4113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55B9BA8F-56CF-445F-9D5A-9ABB0007D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CC75C3A4-5B78-41DA-BAAC-37CE21BD531D}"/>
              </a:ext>
            </a:extLst>
          </p:cNvPr>
          <p:cNvSpPr>
            <a:spLocks noGrp="1"/>
          </p:cNvSpPr>
          <p:nvPr>
            <p:ph type="dt" sz="half" idx="10"/>
          </p:nvPr>
        </p:nvSpPr>
        <p:spPr/>
        <p:txBody>
          <a:bodyPr/>
          <a:lstStyle/>
          <a:p>
            <a:fld id="{6DE008FB-B422-4D5A-A6EF-7E5C941C5A7A}" type="datetime1">
              <a:rPr lang="pt-PT" smtClean="0"/>
              <a:t>21/06/2017</a:t>
            </a:fld>
            <a:endParaRPr lang="pt-PT"/>
          </a:p>
        </p:txBody>
      </p:sp>
      <p:sp>
        <p:nvSpPr>
          <p:cNvPr id="6" name="Marcador de Posição do Rodapé 5">
            <a:extLst>
              <a:ext uri="{FF2B5EF4-FFF2-40B4-BE49-F238E27FC236}">
                <a16:creationId xmlns:a16="http://schemas.microsoft.com/office/drawing/2014/main" id="{8981C76A-71EF-4471-AC8B-8725246FA707}"/>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9F775A8C-8966-403E-AB59-35B115FE198E}"/>
              </a:ext>
            </a:extLst>
          </p:cNvPr>
          <p:cNvSpPr>
            <a:spLocks noGrp="1"/>
          </p:cNvSpPr>
          <p:nvPr>
            <p:ph type="sldNum" sz="quarter" idx="12"/>
          </p:nvPr>
        </p:nvSpPr>
        <p:spPr/>
        <p:txBody>
          <a:bodyPr/>
          <a:lstStyle/>
          <a:p>
            <a:fld id="{138A9186-FD22-44A5-9512-BF29D39A832F}" type="slidenum">
              <a:rPr lang="pt-PT" smtClean="0"/>
              <a:t>‹nº›</a:t>
            </a:fld>
            <a:endParaRPr lang="pt-PT"/>
          </a:p>
        </p:txBody>
      </p:sp>
    </p:spTree>
    <p:extLst>
      <p:ext uri="{BB962C8B-B14F-4D97-AF65-F5344CB8AC3E}">
        <p14:creationId xmlns:p14="http://schemas.microsoft.com/office/powerpoint/2010/main" val="3093068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C48CBD9B-A0EC-45B6-8DAF-DB16374418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5C4875B-33FF-46CC-9BCA-4B5BFAA1D7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BB33FB3-4A75-47E0-9CA9-6060EC323C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45E47F-632D-42EB-99CF-D37577724458}" type="datetime1">
              <a:rPr lang="pt-PT" smtClean="0"/>
              <a:t>21/06/2017</a:t>
            </a:fld>
            <a:endParaRPr lang="pt-PT"/>
          </a:p>
        </p:txBody>
      </p:sp>
      <p:sp>
        <p:nvSpPr>
          <p:cNvPr id="5" name="Marcador de Posição do Rodapé 4">
            <a:extLst>
              <a:ext uri="{FF2B5EF4-FFF2-40B4-BE49-F238E27FC236}">
                <a16:creationId xmlns:a16="http://schemas.microsoft.com/office/drawing/2014/main" id="{2DE84CA3-5082-4D42-BA1D-465114F8D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AA2D54EC-2952-45EF-AF1E-5AA432358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A9186-FD22-44A5-9512-BF29D39A832F}" type="slidenum">
              <a:rPr lang="pt-PT" smtClean="0"/>
              <a:t>‹nº›</a:t>
            </a:fld>
            <a:endParaRPr lang="pt-PT"/>
          </a:p>
        </p:txBody>
      </p:sp>
    </p:spTree>
    <p:extLst>
      <p:ext uri="{BB962C8B-B14F-4D97-AF65-F5344CB8AC3E}">
        <p14:creationId xmlns:p14="http://schemas.microsoft.com/office/powerpoint/2010/main" val="1114880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feup-logo.jpg">
            <a:extLst>
              <a:ext uri="{FF2B5EF4-FFF2-40B4-BE49-F238E27FC236}">
                <a16:creationId xmlns:a16="http://schemas.microsoft.com/office/drawing/2014/main" id="{E1E692BF-5076-4564-8C24-9807ABA81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90" y="3374465"/>
            <a:ext cx="1611816" cy="620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pp, essential, sign, ui icon">
            <a:extLst>
              <a:ext uri="{FF2B5EF4-FFF2-40B4-BE49-F238E27FC236}">
                <a16:creationId xmlns:a16="http://schemas.microsoft.com/office/drawing/2014/main" id="{277677D2-C2BD-4B6C-ABC4-B72CF313C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781" y="3115457"/>
            <a:ext cx="2096406" cy="209640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9D0D0FC-905B-405D-B2D9-4261AD0686D4}"/>
              </a:ext>
            </a:extLst>
          </p:cNvPr>
          <p:cNvSpPr>
            <a:spLocks noGrp="1"/>
          </p:cNvSpPr>
          <p:nvPr>
            <p:ph type="ctrTitle"/>
          </p:nvPr>
        </p:nvSpPr>
        <p:spPr>
          <a:xfrm>
            <a:off x="0" y="745387"/>
            <a:ext cx="12108873" cy="1627581"/>
          </a:xfrm>
        </p:spPr>
        <p:txBody>
          <a:bodyPr>
            <a:normAutofit/>
          </a:bodyPr>
          <a:lstStyle/>
          <a:p>
            <a:r>
              <a:rPr lang="en-US" sz="4800" dirty="0">
                <a:latin typeface="Arial" panose="020B0604020202020204" pitchFamily="34" charset="0"/>
                <a:cs typeface="Arial" panose="020B0604020202020204" pitchFamily="34" charset="0"/>
              </a:rPr>
              <a:t>A BDI-agent-based traffic simulation</a:t>
            </a:r>
            <a:br>
              <a:rPr lang="en-US" dirty="0">
                <a:latin typeface="+mj-ea"/>
                <a:cs typeface="+mj-ea"/>
              </a:rPr>
            </a:br>
            <a:r>
              <a:rPr lang="en-US" sz="4800" dirty="0">
                <a:latin typeface="Arial" panose="020B0604020202020204" pitchFamily="34" charset="0"/>
                <a:cs typeface="Arial" panose="020B0604020202020204" pitchFamily="34" charset="0"/>
              </a:rPr>
              <a:t>for the observation of </a:t>
            </a:r>
            <a:r>
              <a:rPr lang="en-US" sz="4800" dirty="0" err="1">
                <a:latin typeface="Arial" panose="020B0604020202020204" pitchFamily="34" charset="0"/>
                <a:cs typeface="Arial" panose="020B0604020202020204" pitchFamily="34" charset="0"/>
              </a:rPr>
              <a:t>Braess</a:t>
            </a:r>
            <a:r>
              <a:rPr lang="en-US" sz="4800" dirty="0">
                <a:latin typeface="Arial" panose="020B0604020202020204" pitchFamily="34" charset="0"/>
                <a:cs typeface="Arial" panose="020B0604020202020204" pitchFamily="34" charset="0"/>
              </a:rPr>
              <a:t>’ Paradox</a:t>
            </a:r>
            <a:endParaRPr lang="pt-PT" sz="4800" dirty="0">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710234B1-0AE6-4AFE-ADE8-AFF4DA311DA3}"/>
              </a:ext>
            </a:extLst>
          </p:cNvPr>
          <p:cNvSpPr>
            <a:spLocks noGrp="1"/>
          </p:cNvSpPr>
          <p:nvPr>
            <p:ph type="subTitle" idx="1"/>
          </p:nvPr>
        </p:nvSpPr>
        <p:spPr>
          <a:xfrm>
            <a:off x="4584963" y="5400808"/>
            <a:ext cx="3127779" cy="625686"/>
          </a:xfrm>
        </p:spPr>
        <p:txBody>
          <a:bodyPr>
            <a:normAutofit/>
          </a:bodyPr>
          <a:lstStyle/>
          <a:p>
            <a:r>
              <a:rPr lang="pt-PT" sz="2000" dirty="0">
                <a:latin typeface="Arial" panose="020B0604020202020204" pitchFamily="34" charset="0"/>
                <a:cs typeface="Arial" panose="020B0604020202020204" pitchFamily="34" charset="0"/>
              </a:rPr>
              <a:t>MSSI1617_D</a:t>
            </a:r>
            <a:endParaRPr lang="pt-PT" sz="1800" dirty="0">
              <a:latin typeface="Arial" panose="020B0604020202020204" pitchFamily="34" charset="0"/>
              <a:cs typeface="Arial" panose="020B0604020202020204" pitchFamily="34" charset="0"/>
            </a:endParaRPr>
          </a:p>
        </p:txBody>
      </p:sp>
      <p:sp>
        <p:nvSpPr>
          <p:cNvPr id="4" name="Retângulo 3">
            <a:extLst>
              <a:ext uri="{FF2B5EF4-FFF2-40B4-BE49-F238E27FC236}">
                <a16:creationId xmlns:a16="http://schemas.microsoft.com/office/drawing/2014/main" id="{DD6F7E38-6020-4CF0-B6F2-58A8F0C032DF}"/>
              </a:ext>
            </a:extLst>
          </p:cNvPr>
          <p:cNvSpPr/>
          <p:nvPr/>
        </p:nvSpPr>
        <p:spPr>
          <a:xfrm>
            <a:off x="3535498" y="4960025"/>
            <a:ext cx="5226710" cy="369332"/>
          </a:xfrm>
          <a:prstGeom prst="rect">
            <a:avLst/>
          </a:prstGeom>
        </p:spPr>
        <p:txBody>
          <a:bodyPr wrap="square">
            <a:spAutoFit/>
          </a:bodyPr>
          <a:lstStyle/>
          <a:p>
            <a:pPr algn="ctr">
              <a:spcAft>
                <a:spcPts val="300"/>
              </a:spcAft>
            </a:pPr>
            <a:r>
              <a:rPr lang="pt-PT" b="1" dirty="0" err="1">
                <a:solidFill>
                  <a:srgbClr val="000000"/>
                </a:solidFill>
                <a:latin typeface="Arial" panose="020B0604020202020204" pitchFamily="34" charset="0"/>
              </a:rPr>
              <a:t>Systems</a:t>
            </a:r>
            <a:r>
              <a:rPr lang="pt-PT" b="1" dirty="0">
                <a:solidFill>
                  <a:srgbClr val="000000"/>
                </a:solidFill>
                <a:latin typeface="Arial" panose="020B0604020202020204" pitchFamily="34" charset="0"/>
              </a:rPr>
              <a:t> </a:t>
            </a:r>
            <a:r>
              <a:rPr lang="pt-PT" b="1" dirty="0" err="1">
                <a:solidFill>
                  <a:srgbClr val="000000"/>
                </a:solidFill>
                <a:latin typeface="Arial" panose="020B0604020202020204" pitchFamily="34" charset="0"/>
              </a:rPr>
              <a:t>Modelling</a:t>
            </a:r>
            <a:r>
              <a:rPr lang="pt-PT" b="1" dirty="0">
                <a:solidFill>
                  <a:srgbClr val="000000"/>
                </a:solidFill>
                <a:latin typeface="Arial" panose="020B0604020202020204" pitchFamily="34" charset="0"/>
              </a:rPr>
              <a:t> </a:t>
            </a:r>
            <a:r>
              <a:rPr lang="pt-PT" b="1" dirty="0" err="1">
                <a:solidFill>
                  <a:srgbClr val="000000"/>
                </a:solidFill>
                <a:latin typeface="Arial" panose="020B0604020202020204" pitchFamily="34" charset="0"/>
              </a:rPr>
              <a:t>and</a:t>
            </a:r>
            <a:r>
              <a:rPr lang="pt-PT" b="1" dirty="0">
                <a:solidFill>
                  <a:srgbClr val="000000"/>
                </a:solidFill>
                <a:latin typeface="Arial" panose="020B0604020202020204" pitchFamily="34" charset="0"/>
              </a:rPr>
              <a:t> </a:t>
            </a:r>
            <a:r>
              <a:rPr lang="pt-PT" b="1" dirty="0" err="1">
                <a:solidFill>
                  <a:srgbClr val="000000"/>
                </a:solidFill>
                <a:latin typeface="Arial" panose="020B0604020202020204" pitchFamily="34" charset="0"/>
              </a:rPr>
              <a:t>Simulation</a:t>
            </a:r>
            <a:endParaRPr lang="pt-PT" dirty="0"/>
          </a:p>
        </p:txBody>
      </p:sp>
      <p:sp>
        <p:nvSpPr>
          <p:cNvPr id="6" name="Subtítulo 2">
            <a:extLst>
              <a:ext uri="{FF2B5EF4-FFF2-40B4-BE49-F238E27FC236}">
                <a16:creationId xmlns:a16="http://schemas.microsoft.com/office/drawing/2014/main" id="{D4901B2B-27FB-4BF9-A203-BDE64FC0C179}"/>
              </a:ext>
            </a:extLst>
          </p:cNvPr>
          <p:cNvSpPr txBox="1">
            <a:spLocks/>
          </p:cNvSpPr>
          <p:nvPr/>
        </p:nvSpPr>
        <p:spPr>
          <a:xfrm>
            <a:off x="4173310" y="2603142"/>
            <a:ext cx="3762251" cy="62568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800" dirty="0">
                <a:latin typeface="Arial" panose="020B0604020202020204" pitchFamily="34" charset="0"/>
                <a:cs typeface="Arial" panose="020B0604020202020204" pitchFamily="34" charset="0"/>
              </a:rPr>
              <a:t>Project </a:t>
            </a:r>
            <a:r>
              <a:rPr lang="pt-PT" sz="1800" dirty="0" err="1">
                <a:latin typeface="Arial" panose="020B0604020202020204" pitchFamily="34" charset="0"/>
                <a:cs typeface="Arial" panose="020B0604020202020204" pitchFamily="34" charset="0"/>
              </a:rPr>
              <a:t>Presentation</a:t>
            </a:r>
            <a:endParaRPr lang="pt-PT" sz="1600" dirty="0">
              <a:latin typeface="Arial" panose="020B0604020202020204" pitchFamily="34" charset="0"/>
              <a:cs typeface="Arial" panose="020B0604020202020204" pitchFamily="34" charset="0"/>
            </a:endParaRPr>
          </a:p>
        </p:txBody>
      </p:sp>
      <p:pic>
        <p:nvPicPr>
          <p:cNvPr id="7" name="Imagem 6" descr="Uma imagem com objeto, coisa, relógio&#10;&#10;Descrição gerada com confiança alta">
            <a:extLst>
              <a:ext uri="{FF2B5EF4-FFF2-40B4-BE49-F238E27FC236}">
                <a16:creationId xmlns:a16="http://schemas.microsoft.com/office/drawing/2014/main" id="{473D6773-1670-4FD2-9E5F-0E1508597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8856" y="3145470"/>
            <a:ext cx="2124998" cy="2124998"/>
          </a:xfrm>
          <a:prstGeom prst="rect">
            <a:avLst/>
          </a:prstGeom>
        </p:spPr>
      </p:pic>
    </p:spTree>
    <p:extLst>
      <p:ext uri="{BB962C8B-B14F-4D97-AF65-F5344CB8AC3E}">
        <p14:creationId xmlns:p14="http://schemas.microsoft.com/office/powerpoint/2010/main" val="93019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nvPr>
        </p:nvSpPr>
        <p:spPr>
          <a:xfrm>
            <a:off x="1136428" y="627564"/>
            <a:ext cx="7474172" cy="1325563"/>
          </a:xfrm>
        </p:spPr>
        <p:txBody>
          <a:bodyPr>
            <a:normAutofit/>
          </a:bodyPr>
          <a:lstStyle/>
          <a:p>
            <a:r>
              <a:rPr lang="en-US" dirty="0">
                <a:latin typeface="Arial" panose="020B0604020202020204" pitchFamily="34" charset="0"/>
                <a:cs typeface="Arial" panose="020B0604020202020204" pitchFamily="34" charset="0"/>
              </a:rPr>
              <a:t>Experimentation</a:t>
            </a:r>
            <a:endParaRPr lang="pt-PT" dirty="0">
              <a:latin typeface="Arial" panose="020B0604020202020204" pitchFamily="34" charset="0"/>
              <a:cs typeface="Arial" panose="020B0604020202020204" pitchFamily="34" charset="0"/>
            </a:endParaRPr>
          </a:p>
        </p:txBody>
      </p:sp>
      <p:pic>
        <p:nvPicPr>
          <p:cNvPr id="7" name="Imagem 6" descr="Uma imagem com objeto, coisa&#10;&#10;Descrição gerada com confiança alta">
            <a:extLst>
              <a:ext uri="{FF2B5EF4-FFF2-40B4-BE49-F238E27FC236}">
                <a16:creationId xmlns:a16="http://schemas.microsoft.com/office/drawing/2014/main" id="{2834D0D7-1FAB-4A4A-8A55-603BBA55D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787" y="2946459"/>
            <a:ext cx="1625397" cy="965079"/>
          </a:xfrm>
          <a:prstGeom prst="rect">
            <a:avLst/>
          </a:prstGeom>
        </p:spPr>
      </p:pic>
      <p:sp>
        <p:nvSpPr>
          <p:cNvPr id="11" name="Subtítulo 2">
            <a:extLst>
              <a:ext uri="{FF2B5EF4-FFF2-40B4-BE49-F238E27FC236}">
                <a16:creationId xmlns:a16="http://schemas.microsoft.com/office/drawing/2014/main" id="{CD8C7CE6-5D47-4916-839C-099A3CC092C9}"/>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id="{804D6A6A-3820-47ED-855F-0849590EF0BB}"/>
              </a:ext>
            </a:extLst>
          </p:cNvPr>
          <p:cNvPicPr>
            <a:picLocks noChangeAspect="1"/>
          </p:cNvPicPr>
          <p:nvPr/>
        </p:nvPicPr>
        <p:blipFill>
          <a:blip r:embed="rId4"/>
          <a:stretch>
            <a:fillRect/>
          </a:stretch>
        </p:blipFill>
        <p:spPr>
          <a:xfrm>
            <a:off x="2926409" y="1950281"/>
            <a:ext cx="3877906" cy="4320504"/>
          </a:xfrm>
          <a:prstGeom prst="rect">
            <a:avLst/>
          </a:prstGeom>
        </p:spPr>
      </p:pic>
      <p:sp>
        <p:nvSpPr>
          <p:cNvPr id="3" name="Marcador de Posição do Número do Diapositivo 2">
            <a:extLst>
              <a:ext uri="{FF2B5EF4-FFF2-40B4-BE49-F238E27FC236}">
                <a16:creationId xmlns:a16="http://schemas.microsoft.com/office/drawing/2014/main" id="{DFA04135-13F4-4872-A5BF-D6B05BEC752F}"/>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10</a:t>
            </a:fld>
            <a:endParaRPr lang="pt-PT" dirty="0"/>
          </a:p>
        </p:txBody>
      </p:sp>
    </p:spTree>
    <p:extLst>
      <p:ext uri="{BB962C8B-B14F-4D97-AF65-F5344CB8AC3E}">
        <p14:creationId xmlns:p14="http://schemas.microsoft.com/office/powerpoint/2010/main" val="1520716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nvPr>
        </p:nvSpPr>
        <p:spPr>
          <a:xfrm>
            <a:off x="1136428" y="627564"/>
            <a:ext cx="7474172" cy="1325563"/>
          </a:xfrm>
        </p:spPr>
        <p:txBody>
          <a:bodyPr>
            <a:normAutofit/>
          </a:bodyPr>
          <a:lstStyle/>
          <a:p>
            <a:r>
              <a:rPr lang="pt-PT" dirty="0" err="1">
                <a:latin typeface="Arial" panose="020B0604020202020204" pitchFamily="34" charset="0"/>
                <a:cs typeface="Arial" panose="020B0604020202020204" pitchFamily="34" charset="0"/>
              </a:rPr>
              <a:t>Result</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Analysis</a:t>
            </a:r>
            <a:endParaRPr lang="pt-PT" dirty="0">
              <a:latin typeface="Arial" panose="020B0604020202020204" pitchFamily="34" charset="0"/>
              <a:cs typeface="Arial" panose="020B0604020202020204" pitchFamily="34" charset="0"/>
            </a:endParaRPr>
          </a:p>
        </p:txBody>
      </p:sp>
      <p:pic>
        <p:nvPicPr>
          <p:cNvPr id="8" name="Imagem 7" descr="Uma imagem com coisa&#10;&#10;Descrição gerada com confiança alta">
            <a:extLst>
              <a:ext uri="{FF2B5EF4-FFF2-40B4-BE49-F238E27FC236}">
                <a16:creationId xmlns:a16="http://schemas.microsoft.com/office/drawing/2014/main" id="{EC62EDFA-BEE6-41D3-A548-564F966A2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787" y="2946459"/>
            <a:ext cx="1625397" cy="965079"/>
          </a:xfrm>
          <a:prstGeom prst="rect">
            <a:avLst/>
          </a:prstGeom>
        </p:spPr>
      </p:pic>
      <p:pic>
        <p:nvPicPr>
          <p:cNvPr id="9" name="Marcador de Posição de Conteúdo 3">
            <a:extLst>
              <a:ext uri="{FF2B5EF4-FFF2-40B4-BE49-F238E27FC236}">
                <a16:creationId xmlns:a16="http://schemas.microsoft.com/office/drawing/2014/main" id="{2D793092-C068-4C62-80DD-CE82C6E1A455}"/>
              </a:ext>
            </a:extLst>
          </p:cNvPr>
          <p:cNvPicPr>
            <a:picLocks noChangeAspect="1"/>
          </p:cNvPicPr>
          <p:nvPr/>
        </p:nvPicPr>
        <p:blipFill>
          <a:blip r:embed="rId4"/>
          <a:stretch>
            <a:fillRect/>
          </a:stretch>
        </p:blipFill>
        <p:spPr>
          <a:xfrm>
            <a:off x="1136650" y="1963738"/>
            <a:ext cx="6470296" cy="3592706"/>
          </a:xfrm>
          <a:prstGeom prst="rect">
            <a:avLst/>
          </a:prstGeom>
        </p:spPr>
      </p:pic>
      <p:sp>
        <p:nvSpPr>
          <p:cNvPr id="11" name="Subtítulo 2">
            <a:extLst>
              <a:ext uri="{FF2B5EF4-FFF2-40B4-BE49-F238E27FC236}">
                <a16:creationId xmlns:a16="http://schemas.microsoft.com/office/drawing/2014/main" id="{ECB0C78A-D2E2-4958-A663-B736B566212B}"/>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3" name="Marcador de Posição do Número do Diapositivo 2">
            <a:extLst>
              <a:ext uri="{FF2B5EF4-FFF2-40B4-BE49-F238E27FC236}">
                <a16:creationId xmlns:a16="http://schemas.microsoft.com/office/drawing/2014/main" id="{0DBB4665-EDD1-434C-BD30-60C2581851EE}"/>
              </a:ext>
            </a:extLst>
          </p:cNvPr>
          <p:cNvSpPr>
            <a:spLocks noGrp="1"/>
          </p:cNvSpPr>
          <p:nvPr>
            <p:ph type="sldNum" sz="quarter" idx="12"/>
          </p:nvPr>
        </p:nvSpPr>
        <p:spPr>
          <a:xfrm>
            <a:off x="9448800" y="6492873"/>
            <a:ext cx="2743200" cy="365125"/>
          </a:xfrm>
        </p:spPr>
        <p:txBody>
          <a:bodyPr/>
          <a:lstStyle/>
          <a:p>
            <a:fld id="{138A9186-FD22-44A5-9512-BF29D39A832F}" type="slidenum">
              <a:rPr lang="pt-PT" smtClean="0"/>
              <a:t>11</a:t>
            </a:fld>
            <a:endParaRPr lang="pt-PT"/>
          </a:p>
        </p:txBody>
      </p:sp>
    </p:spTree>
    <p:extLst>
      <p:ext uri="{BB962C8B-B14F-4D97-AF65-F5344CB8AC3E}">
        <p14:creationId xmlns:p14="http://schemas.microsoft.com/office/powerpoint/2010/main" val="210002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nvPr>
        </p:nvSpPr>
        <p:spPr>
          <a:xfrm>
            <a:off x="1136428" y="627564"/>
            <a:ext cx="7474172" cy="1325563"/>
          </a:xfrm>
        </p:spPr>
        <p:txBody>
          <a:bodyPr>
            <a:normAutofit/>
          </a:bodyPr>
          <a:lstStyle/>
          <a:p>
            <a:r>
              <a:rPr lang="pt-PT" dirty="0" err="1">
                <a:latin typeface="Arial" panose="020B0604020202020204" pitchFamily="34" charset="0"/>
                <a:cs typeface="Arial" panose="020B0604020202020204" pitchFamily="34" charset="0"/>
              </a:rPr>
              <a:t>Result</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Analysis</a:t>
            </a:r>
            <a:endParaRPr lang="pt-PT" dirty="0">
              <a:latin typeface="Arial" panose="020B0604020202020204" pitchFamily="34" charset="0"/>
              <a:cs typeface="Arial" panose="020B0604020202020204" pitchFamily="34" charset="0"/>
            </a:endParaRPr>
          </a:p>
        </p:txBody>
      </p:sp>
      <p:sp>
        <p:nvSpPr>
          <p:cNvPr id="3" name="Marcador de Posição de Conteúdo 2">
            <a:extLst>
              <a:ext uri="{FF2B5EF4-FFF2-40B4-BE49-F238E27FC236}">
                <a16:creationId xmlns:a16="http://schemas.microsoft.com/office/drawing/2014/main" id="{A681A85D-DB59-4A83-803F-992ABBA93C1B}"/>
              </a:ext>
            </a:extLst>
          </p:cNvPr>
          <p:cNvSpPr>
            <a:spLocks noGrp="1"/>
          </p:cNvSpPr>
          <p:nvPr>
            <p:ph idx="1"/>
          </p:nvPr>
        </p:nvSpPr>
        <p:spPr>
          <a:xfrm>
            <a:off x="1136428" y="4983697"/>
            <a:ext cx="7102952" cy="1711791"/>
          </a:xfrm>
        </p:spPr>
        <p:txBody>
          <a:bodyPr anchor="ctr">
            <a:normAutofit/>
          </a:bodyPr>
          <a:lstStyle/>
          <a:p>
            <a:pPr>
              <a:lnSpc>
                <a:spcPct val="110000"/>
              </a:lnSpc>
            </a:pPr>
            <a:r>
              <a:rPr lang="en-US" sz="1700" dirty="0">
                <a:latin typeface="Arial" panose="020B0604020202020204" pitchFamily="34" charset="0"/>
                <a:cs typeface="Arial" panose="020B0604020202020204" pitchFamily="34" charset="0"/>
              </a:rPr>
              <a:t>The figure above shows how the average travel time, in simulation seconds, for vehicles travelling in the modified network evolves with the number of iterations of the simulation and, consequently, the Q-learning algorithm.</a:t>
            </a:r>
          </a:p>
        </p:txBody>
      </p:sp>
      <p:pic>
        <p:nvPicPr>
          <p:cNvPr id="5" name="Imagem 4" descr="Uma imagem com coisa&#10;&#10;Descrição gerada com confiança alta">
            <a:extLst>
              <a:ext uri="{FF2B5EF4-FFF2-40B4-BE49-F238E27FC236}">
                <a16:creationId xmlns:a16="http://schemas.microsoft.com/office/drawing/2014/main" id="{1D3C64A0-CDC5-4C05-B596-B73B99D7A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787" y="2980028"/>
            <a:ext cx="1625397" cy="965079"/>
          </a:xfrm>
          <a:prstGeom prst="rect">
            <a:avLst/>
          </a:prstGeom>
        </p:spPr>
      </p:pic>
      <p:graphicFrame>
        <p:nvGraphicFramePr>
          <p:cNvPr id="13" name="Marcador de Posição de Conteúdo 6">
            <a:extLst>
              <a:ext uri="{FF2B5EF4-FFF2-40B4-BE49-F238E27FC236}">
                <a16:creationId xmlns:a16="http://schemas.microsoft.com/office/drawing/2014/main" id="{11A859B5-379D-4EEA-81CF-E96959F02C67}"/>
              </a:ext>
            </a:extLst>
          </p:cNvPr>
          <p:cNvGraphicFramePr>
            <a:graphicFrameLocks/>
          </p:cNvGraphicFramePr>
          <p:nvPr>
            <p:extLst>
              <p:ext uri="{D42A27DB-BD31-4B8C-83A1-F6EECF244321}">
                <p14:modId xmlns:p14="http://schemas.microsoft.com/office/powerpoint/2010/main" val="2295851667"/>
              </p:ext>
            </p:extLst>
          </p:nvPr>
        </p:nvGraphicFramePr>
        <p:xfrm>
          <a:off x="1091860" y="1826128"/>
          <a:ext cx="5367586" cy="3205742"/>
        </p:xfrm>
        <a:graphic>
          <a:graphicData uri="http://schemas.openxmlformats.org/drawingml/2006/chart">
            <c:chart xmlns:c="http://schemas.openxmlformats.org/drawingml/2006/chart" xmlns:r="http://schemas.openxmlformats.org/officeDocument/2006/relationships" r:id="rId4"/>
          </a:graphicData>
        </a:graphic>
      </p:graphicFrame>
      <p:sp>
        <p:nvSpPr>
          <p:cNvPr id="14" name="Subtítulo 2">
            <a:extLst>
              <a:ext uri="{FF2B5EF4-FFF2-40B4-BE49-F238E27FC236}">
                <a16:creationId xmlns:a16="http://schemas.microsoft.com/office/drawing/2014/main" id="{E277B1CC-32A8-4158-88A5-E400B9B9A0F5}"/>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4" name="Marcador de Posição do Número do Diapositivo 3">
            <a:extLst>
              <a:ext uri="{FF2B5EF4-FFF2-40B4-BE49-F238E27FC236}">
                <a16:creationId xmlns:a16="http://schemas.microsoft.com/office/drawing/2014/main" id="{A0D673BD-A57F-4234-8D3B-F1B9FD190E33}"/>
              </a:ext>
            </a:extLst>
          </p:cNvPr>
          <p:cNvSpPr>
            <a:spLocks noGrp="1"/>
          </p:cNvSpPr>
          <p:nvPr>
            <p:ph type="sldNum" sz="quarter" idx="12"/>
          </p:nvPr>
        </p:nvSpPr>
        <p:spPr>
          <a:xfrm>
            <a:off x="9460033" y="6492875"/>
            <a:ext cx="2743200" cy="365125"/>
          </a:xfrm>
        </p:spPr>
        <p:txBody>
          <a:bodyPr/>
          <a:lstStyle/>
          <a:p>
            <a:fld id="{138A9186-FD22-44A5-9512-BF29D39A832F}" type="slidenum">
              <a:rPr lang="pt-PT" smtClean="0"/>
              <a:t>12</a:t>
            </a:fld>
            <a:endParaRPr lang="pt-PT"/>
          </a:p>
        </p:txBody>
      </p:sp>
    </p:spTree>
    <p:extLst>
      <p:ext uri="{BB962C8B-B14F-4D97-AF65-F5344CB8AC3E}">
        <p14:creationId xmlns:p14="http://schemas.microsoft.com/office/powerpoint/2010/main" val="161764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nvPr>
        </p:nvSpPr>
        <p:spPr>
          <a:xfrm>
            <a:off x="1136428" y="627564"/>
            <a:ext cx="7474172" cy="1325563"/>
          </a:xfrm>
        </p:spPr>
        <p:txBody>
          <a:bodyPr>
            <a:normAutofit/>
          </a:bodyPr>
          <a:lstStyle/>
          <a:p>
            <a:r>
              <a:rPr lang="pt-PT" dirty="0">
                <a:latin typeface="Arial" panose="020B0604020202020204" pitchFamily="34" charset="0"/>
                <a:cs typeface="Arial" panose="020B0604020202020204" pitchFamily="34" charset="0"/>
              </a:rPr>
              <a:t>Demo</a:t>
            </a:r>
          </a:p>
        </p:txBody>
      </p:sp>
      <p:sp>
        <p:nvSpPr>
          <p:cNvPr id="14" name="Subtítulo 2">
            <a:extLst>
              <a:ext uri="{FF2B5EF4-FFF2-40B4-BE49-F238E27FC236}">
                <a16:creationId xmlns:a16="http://schemas.microsoft.com/office/drawing/2014/main" id="{E277B1CC-32A8-4158-88A5-E400B9B9A0F5}"/>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pic>
        <p:nvPicPr>
          <p:cNvPr id="8" name="Imagem 7" descr="Uma imagem com objeto, coisa, relógio&#10;&#10;Descrição gerada com confiança alta">
            <a:extLst>
              <a:ext uri="{FF2B5EF4-FFF2-40B4-BE49-F238E27FC236}">
                <a16:creationId xmlns:a16="http://schemas.microsoft.com/office/drawing/2014/main" id="{01C81A50-BD62-4B3E-9539-59213246B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2787" y="2946459"/>
            <a:ext cx="1625397" cy="965079"/>
          </a:xfrm>
          <a:prstGeom prst="rect">
            <a:avLst/>
          </a:prstGeom>
        </p:spPr>
      </p:pic>
      <p:pic>
        <p:nvPicPr>
          <p:cNvPr id="4" name="MSSI-Video-2">
            <a:hlinkClick r:id="" action="ppaction://media"/>
            <a:extLst>
              <a:ext uri="{FF2B5EF4-FFF2-40B4-BE49-F238E27FC236}">
                <a16:creationId xmlns:a16="http://schemas.microsoft.com/office/drawing/2014/main" id="{DB907444-6EA5-4D91-A7E6-807BA8E9C4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6428" y="2180121"/>
            <a:ext cx="7025795" cy="3952010"/>
          </a:xfrm>
          <a:prstGeom prst="rect">
            <a:avLst/>
          </a:prstGeom>
        </p:spPr>
      </p:pic>
      <p:sp>
        <p:nvSpPr>
          <p:cNvPr id="3" name="Marcador de Posição do Número do Diapositivo 2">
            <a:extLst>
              <a:ext uri="{FF2B5EF4-FFF2-40B4-BE49-F238E27FC236}">
                <a16:creationId xmlns:a16="http://schemas.microsoft.com/office/drawing/2014/main" id="{D0BF536F-5808-4E08-B922-4043525C6748}"/>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13</a:t>
            </a:fld>
            <a:endParaRPr lang="pt-PT"/>
          </a:p>
        </p:txBody>
      </p:sp>
    </p:spTree>
    <p:extLst>
      <p:ext uri="{BB962C8B-B14F-4D97-AF65-F5344CB8AC3E}">
        <p14:creationId xmlns:p14="http://schemas.microsoft.com/office/powerpoint/2010/main" val="6060472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extLst>
              <p:ext uri="{D42A27DB-BD31-4B8C-83A1-F6EECF244321}">
                <p14:modId xmlns:p14="http://schemas.microsoft.com/office/powerpoint/2010/main" val="4287216811"/>
              </p:ext>
            </p:extLst>
          </p:nvPr>
        </p:nvSpPr>
        <p:spPr>
          <a:xfrm>
            <a:off x="1136428" y="627564"/>
            <a:ext cx="7474172" cy="1325563"/>
          </a:xfrm>
        </p:spPr>
        <p:txBody>
          <a:bodyPr>
            <a:normAutofit/>
          </a:bodyPr>
          <a:lstStyle/>
          <a:p>
            <a:r>
              <a:rPr lang="pt-PT" dirty="0" err="1">
                <a:latin typeface="Arial" panose="020B0604020202020204" pitchFamily="34" charset="0"/>
                <a:cs typeface="Arial" panose="020B0604020202020204" pitchFamily="34" charset="0"/>
              </a:rPr>
              <a:t>Conclusions</a:t>
            </a:r>
            <a:endParaRPr lang="pt-PT" dirty="0" err="1"/>
          </a:p>
        </p:txBody>
      </p:sp>
      <p:sp>
        <p:nvSpPr>
          <p:cNvPr id="14" name="Subtítulo 2">
            <a:extLst>
              <a:ext uri="{FF2B5EF4-FFF2-40B4-BE49-F238E27FC236}">
                <a16:creationId xmlns:a16="http://schemas.microsoft.com/office/drawing/2014/main" id="{E277B1CC-32A8-4158-88A5-E400B9B9A0F5}"/>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3" name="CaixaDeTexto 2"/>
          <p:cNvSpPr txBox="1"/>
          <p:nvPr>
            <p:extLst>
              <p:ext uri="{D42A27DB-BD31-4B8C-83A1-F6EECF244321}">
                <p14:modId xmlns:p14="http://schemas.microsoft.com/office/powerpoint/2010/main" val="2311241136"/>
              </p:ext>
            </p:extLst>
          </p:nvPr>
        </p:nvSpPr>
        <p:spPr>
          <a:xfrm>
            <a:off x="1136650" y="2136775"/>
            <a:ext cx="7063611" cy="19236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pt-PT" sz="1700" b="1" dirty="0" err="1">
                <a:latin typeface="Arial" panose="020B0604020202020204" pitchFamily="34" charset="0"/>
                <a:cs typeface="Arial" panose="020B0604020202020204" pitchFamily="34" charset="0"/>
              </a:rPr>
              <a:t>Braess</a:t>
            </a:r>
            <a:r>
              <a:rPr lang="pt-PT" sz="1700" b="1" dirty="0">
                <a:latin typeface="Arial" panose="020B0604020202020204" pitchFamily="34" charset="0"/>
                <a:cs typeface="Arial" panose="020B0604020202020204" pitchFamily="34" charset="0"/>
              </a:rPr>
              <a:t>' </a:t>
            </a:r>
            <a:r>
              <a:rPr lang="pt-PT" sz="1700" b="1" dirty="0" err="1">
                <a:latin typeface="Arial" panose="020B0604020202020204" pitchFamily="34" charset="0"/>
                <a:cs typeface="Arial" panose="020B0604020202020204" pitchFamily="34" charset="0"/>
              </a:rPr>
              <a:t>Paradox</a:t>
            </a:r>
          </a:p>
          <a:p>
            <a:pPr marL="742950" lvl="1" indent="-285750">
              <a:buChar char="•"/>
            </a:pPr>
            <a:r>
              <a:rPr lang="pt-PT" sz="1700" dirty="0" err="1">
                <a:latin typeface="Arial" panose="020B0604020202020204" pitchFamily="34" charset="0"/>
                <a:cs typeface="Arial" panose="020B0604020202020204" pitchFamily="34" charset="0"/>
              </a:rPr>
              <a:t>Average</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travel</a:t>
            </a:r>
            <a:r>
              <a:rPr lang="pt-PT" sz="1700" dirty="0">
                <a:latin typeface="Arial" panose="020B0604020202020204" pitchFamily="34" charset="0"/>
                <a:cs typeface="Arial" panose="020B0604020202020204" pitchFamily="34" charset="0"/>
              </a:rPr>
              <a:t> time </a:t>
            </a:r>
            <a:r>
              <a:rPr lang="pt-PT" sz="1700" i="1" dirty="0" err="1">
                <a:latin typeface="Arial" panose="020B0604020202020204" pitchFamily="34" charset="0"/>
                <a:cs typeface="Arial" panose="020B0604020202020204" pitchFamily="34" charset="0"/>
              </a:rPr>
              <a:t>increased</a:t>
            </a:r>
            <a:r>
              <a:rPr lang="pt-PT" sz="1700" i="1"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when</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adding</a:t>
            </a:r>
            <a:r>
              <a:rPr lang="pt-PT" sz="1700" dirty="0">
                <a:latin typeface="Arial" panose="020B0604020202020204" pitchFamily="34" charset="0"/>
                <a:cs typeface="Arial" panose="020B0604020202020204" pitchFamily="34" charset="0"/>
              </a:rPr>
              <a:t> a </a:t>
            </a:r>
            <a:r>
              <a:rPr lang="pt-PT" sz="1700" dirty="0" err="1">
                <a:latin typeface="Arial" panose="020B0604020202020204" pitchFamily="34" charset="0"/>
                <a:cs typeface="Arial" panose="020B0604020202020204" pitchFamily="34" charset="0"/>
              </a:rPr>
              <a:t>shortcut</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road</a:t>
            </a:r>
            <a:r>
              <a:rPr lang="pt-PT" sz="1700" dirty="0">
                <a:latin typeface="Arial" panose="020B0604020202020204" pitchFamily="34" charset="0"/>
                <a:cs typeface="Arial" panose="020B0604020202020204" pitchFamily="34" charset="0"/>
              </a:rPr>
              <a:t>.</a:t>
            </a:r>
          </a:p>
          <a:p>
            <a:pPr marL="742950" lvl="1" indent="-285750">
              <a:buChar char="•"/>
            </a:pPr>
            <a:r>
              <a:rPr lang="pt-PT" sz="1700" dirty="0" err="1">
                <a:latin typeface="Arial" panose="020B0604020202020204" pitchFamily="34" charset="0"/>
                <a:cs typeface="Arial" panose="020B0604020202020204" pitchFamily="34" charset="0"/>
              </a:rPr>
              <a:t>Autonomous</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vehicles</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should</a:t>
            </a:r>
            <a:r>
              <a:rPr lang="pt-PT" sz="1700" dirty="0">
                <a:latin typeface="Arial" panose="020B0604020202020204" pitchFamily="34" charset="0"/>
                <a:cs typeface="Arial" panose="020B0604020202020204" pitchFamily="34" charset="0"/>
              </a:rPr>
              <a:t> use a </a:t>
            </a:r>
            <a:r>
              <a:rPr lang="pt-PT" sz="1700" dirty="0" err="1">
                <a:latin typeface="Arial" panose="020B0604020202020204" pitchFamily="34" charset="0"/>
                <a:cs typeface="Arial" panose="020B0604020202020204" pitchFamily="34" charset="0"/>
              </a:rPr>
              <a:t>cooperative</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strategy</a:t>
            </a:r>
            <a:r>
              <a:rPr lang="pt-PT" sz="1700" dirty="0">
                <a:latin typeface="Arial" panose="020B0604020202020204" pitchFamily="34" charset="0"/>
                <a:cs typeface="Arial" panose="020B0604020202020204" pitchFamily="34" charset="0"/>
              </a:rPr>
              <a:t>.</a:t>
            </a:r>
          </a:p>
          <a:p>
            <a:pPr marL="742950" lvl="1" indent="-285750">
              <a:buChar char="•"/>
            </a:pPr>
            <a:endParaRPr lang="pt-PT" sz="1700" dirty="0">
              <a:latin typeface="Arial" panose="020B0604020202020204" pitchFamily="34" charset="0"/>
              <a:cs typeface="Arial" panose="020B0604020202020204" pitchFamily="34" charset="0"/>
            </a:endParaRPr>
          </a:p>
          <a:p>
            <a:pPr marL="285750" indent="-285750">
              <a:buChar char="•"/>
            </a:pPr>
            <a:r>
              <a:rPr lang="pt-PT" sz="1700" b="1" dirty="0">
                <a:latin typeface="Arial" panose="020B0604020202020204" pitchFamily="34" charset="0"/>
                <a:cs typeface="Arial" panose="020B0604020202020204" pitchFamily="34" charset="0"/>
              </a:rPr>
              <a:t>Q-</a:t>
            </a:r>
            <a:r>
              <a:rPr lang="pt-PT" sz="1700" b="1" dirty="0" err="1">
                <a:latin typeface="Arial" panose="020B0604020202020204" pitchFamily="34" charset="0"/>
                <a:cs typeface="Arial" panose="020B0604020202020204" pitchFamily="34" charset="0"/>
              </a:rPr>
              <a:t>learning</a:t>
            </a:r>
          </a:p>
          <a:p>
            <a:pPr marL="742950" lvl="1" indent="-285750">
              <a:buChar char="•"/>
            </a:pPr>
            <a:r>
              <a:rPr lang="pt-PT" sz="1700" dirty="0" err="1">
                <a:latin typeface="Arial" panose="020B0604020202020204" pitchFamily="34" charset="0"/>
                <a:cs typeface="Arial" panose="020B0604020202020204" pitchFamily="34" charset="0"/>
              </a:rPr>
              <a:t>Average</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travel</a:t>
            </a:r>
            <a:r>
              <a:rPr lang="pt-PT" sz="1700" dirty="0">
                <a:latin typeface="Arial" panose="020B0604020202020204" pitchFamily="34" charset="0"/>
                <a:cs typeface="Arial" panose="020B0604020202020204" pitchFamily="34" charset="0"/>
              </a:rPr>
              <a:t> time </a:t>
            </a:r>
            <a:r>
              <a:rPr lang="pt-PT" sz="1700" i="1" dirty="0" err="1">
                <a:latin typeface="Arial" panose="020B0604020202020204" pitchFamily="34" charset="0"/>
                <a:cs typeface="Arial" panose="020B0604020202020204" pitchFamily="34" charset="0"/>
              </a:rPr>
              <a:t>decreased</a:t>
            </a:r>
            <a:r>
              <a:rPr lang="pt-PT" sz="1700" i="1"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after</a:t>
            </a:r>
            <a:r>
              <a:rPr lang="pt-PT" sz="1700" dirty="0">
                <a:latin typeface="Arial" panose="020B0604020202020204" pitchFamily="34" charset="0"/>
                <a:cs typeface="Arial" panose="020B0604020202020204" pitchFamily="34" charset="0"/>
              </a:rPr>
              <a:t> some </a:t>
            </a:r>
            <a:r>
              <a:rPr lang="pt-PT" sz="1700" dirty="0" err="1">
                <a:latin typeface="Arial" panose="020B0604020202020204" pitchFamily="34" charset="0"/>
                <a:cs typeface="Arial" panose="020B0604020202020204" pitchFamily="34" charset="0"/>
              </a:rPr>
              <a:t>iterations</a:t>
            </a:r>
            <a:r>
              <a:rPr lang="pt-PT" sz="1700" dirty="0">
                <a:latin typeface="Arial" panose="020B0604020202020204" pitchFamily="34" charset="0"/>
                <a:cs typeface="Arial" panose="020B0604020202020204" pitchFamily="34" charset="0"/>
              </a:rPr>
              <a:t>.</a:t>
            </a:r>
          </a:p>
          <a:p>
            <a:pPr marL="742950" lvl="1" indent="-285750">
              <a:buChar char="•"/>
            </a:pPr>
            <a:r>
              <a:rPr lang="pt-PT" sz="1700" dirty="0" err="1">
                <a:latin typeface="Arial" panose="020B0604020202020204" pitchFamily="34" charset="0"/>
                <a:cs typeface="Arial" panose="020B0604020202020204" pitchFamily="34" charset="0"/>
              </a:rPr>
              <a:t>Appropriate</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reinforcement</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learning</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technique</a:t>
            </a:r>
            <a:r>
              <a:rPr lang="pt-PT" sz="1700" dirty="0">
                <a:latin typeface="Arial" panose="020B0604020202020204" pitchFamily="34" charset="0"/>
                <a:cs typeface="Arial" panose="020B0604020202020204" pitchFamily="34" charset="0"/>
              </a:rPr>
              <a:t> for </a:t>
            </a:r>
            <a:r>
              <a:rPr lang="pt-PT" sz="1700" dirty="0" err="1">
                <a:latin typeface="Arial" panose="020B0604020202020204" pitchFamily="34" charset="0"/>
                <a:cs typeface="Arial" panose="020B0604020202020204" pitchFamily="34" charset="0"/>
              </a:rPr>
              <a:t>this</a:t>
            </a:r>
            <a:r>
              <a:rPr lang="pt-PT" sz="1700" dirty="0">
                <a:latin typeface="Arial" panose="020B0604020202020204" pitchFamily="34" charset="0"/>
                <a:cs typeface="Arial" panose="020B0604020202020204" pitchFamily="34" charset="0"/>
              </a:rPr>
              <a:t> </a:t>
            </a:r>
            <a:r>
              <a:rPr lang="pt-PT" sz="1700" dirty="0" err="1">
                <a:latin typeface="Arial" panose="020B0604020202020204" pitchFamily="34" charset="0"/>
                <a:cs typeface="Arial" panose="020B0604020202020204" pitchFamily="34" charset="0"/>
              </a:rPr>
              <a:t>scenario</a:t>
            </a:r>
            <a:r>
              <a:rPr lang="pt-PT" sz="1700" dirty="0">
                <a:latin typeface="Arial" panose="020B0604020202020204" pitchFamily="34" charset="0"/>
                <a:cs typeface="Arial" panose="020B0604020202020204" pitchFamily="34" charset="0"/>
              </a:rPr>
              <a:t>.</a:t>
            </a:r>
            <a:endParaRPr lang="en-US" sz="1700" dirty="0" err="1">
              <a:latin typeface="Arial" panose="020B0604020202020204" pitchFamily="34" charset="0"/>
              <a:cs typeface="Arial" panose="020B0604020202020204" pitchFamily="34" charset="0"/>
            </a:endParaRPr>
          </a:p>
        </p:txBody>
      </p:sp>
      <p:pic>
        <p:nvPicPr>
          <p:cNvPr id="9" name="Imagem 8" descr="Uma imagem com objeto, relógio, coisa&#10;&#10;Descrição gerada com confiança muito alta">
            <a:extLst>
              <a:ext uri="{FF2B5EF4-FFF2-40B4-BE49-F238E27FC236}">
                <a16:creationId xmlns:a16="http://schemas.microsoft.com/office/drawing/2014/main" id="{02B09558-51A6-42B3-BE7C-67AC3359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787" y="3060666"/>
            <a:ext cx="1625397" cy="965079"/>
          </a:xfrm>
          <a:prstGeom prst="rect">
            <a:avLst/>
          </a:prstGeom>
        </p:spPr>
      </p:pic>
      <p:sp>
        <p:nvSpPr>
          <p:cNvPr id="4" name="Marcador de Posição do Número do Diapositivo 3">
            <a:extLst>
              <a:ext uri="{FF2B5EF4-FFF2-40B4-BE49-F238E27FC236}">
                <a16:creationId xmlns:a16="http://schemas.microsoft.com/office/drawing/2014/main" id="{767A90BD-DDD7-4BB9-992A-6CDAAAE77676}"/>
              </a:ext>
            </a:extLst>
          </p:cNvPr>
          <p:cNvSpPr>
            <a:spLocks noGrp="1"/>
          </p:cNvSpPr>
          <p:nvPr>
            <p:ph type="sldNum" sz="quarter" idx="12"/>
          </p:nvPr>
        </p:nvSpPr>
        <p:spPr>
          <a:xfrm>
            <a:off x="9448800" y="6492873"/>
            <a:ext cx="2743200" cy="365125"/>
          </a:xfrm>
        </p:spPr>
        <p:txBody>
          <a:bodyPr/>
          <a:lstStyle/>
          <a:p>
            <a:fld id="{138A9186-FD22-44A5-9512-BF29D39A832F}" type="slidenum">
              <a:rPr lang="pt-PT" smtClean="0"/>
              <a:t>14</a:t>
            </a:fld>
            <a:endParaRPr lang="pt-PT"/>
          </a:p>
        </p:txBody>
      </p:sp>
    </p:spTree>
    <p:extLst>
      <p:ext uri="{BB962C8B-B14F-4D97-AF65-F5344CB8AC3E}">
        <p14:creationId xmlns:p14="http://schemas.microsoft.com/office/powerpoint/2010/main" val="850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extLst>
              <p:ext uri="{D42A27DB-BD31-4B8C-83A1-F6EECF244321}">
                <p14:modId xmlns:p14="http://schemas.microsoft.com/office/powerpoint/2010/main" val="756134755"/>
              </p:ext>
            </p:extLst>
          </p:nvPr>
        </p:nvSpPr>
        <p:spPr>
          <a:xfrm>
            <a:off x="1136428" y="627564"/>
            <a:ext cx="7474172" cy="1325563"/>
          </a:xfrm>
        </p:spPr>
        <p:txBody>
          <a:bodyPr>
            <a:normAutofit/>
          </a:bodyPr>
          <a:lstStyle/>
          <a:p>
            <a:r>
              <a:rPr lang="pt-PT" dirty="0">
                <a:latin typeface="Arial" panose="020B0604020202020204" pitchFamily="34" charset="0"/>
                <a:cs typeface="Arial" panose="020B0604020202020204" pitchFamily="34" charset="0"/>
              </a:rPr>
              <a:t>Future </a:t>
            </a:r>
            <a:r>
              <a:rPr lang="pt-PT" dirty="0" err="1">
                <a:latin typeface="Arial" panose="020B0604020202020204" pitchFamily="34" charset="0"/>
                <a:cs typeface="Arial" panose="020B0604020202020204" pitchFamily="34" charset="0"/>
              </a:rPr>
              <a:t>Work</a:t>
            </a:r>
          </a:p>
        </p:txBody>
      </p:sp>
      <p:sp>
        <p:nvSpPr>
          <p:cNvPr id="14" name="Subtítulo 2">
            <a:extLst>
              <a:ext uri="{FF2B5EF4-FFF2-40B4-BE49-F238E27FC236}">
                <a16:creationId xmlns:a16="http://schemas.microsoft.com/office/drawing/2014/main" id="{E277B1CC-32A8-4158-88A5-E400B9B9A0F5}"/>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3" name="CaixaDeTexto 2"/>
          <p:cNvSpPr txBox="1"/>
          <p:nvPr>
            <p:extLst>
              <p:ext uri="{D42A27DB-BD31-4B8C-83A1-F6EECF244321}">
                <p14:modId xmlns:p14="http://schemas.microsoft.com/office/powerpoint/2010/main" val="1193042609"/>
              </p:ext>
            </p:extLst>
          </p:nvPr>
        </p:nvSpPr>
        <p:spPr>
          <a:xfrm>
            <a:off x="1136650" y="2136775"/>
            <a:ext cx="6677025" cy="19236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700" dirty="0">
                <a:latin typeface="Arial" panose="020B0604020202020204" pitchFamily="34" charset="0"/>
                <a:cs typeface="Arial" panose="020B0604020202020204" pitchFamily="34" charset="0"/>
              </a:rPr>
              <a:t>Larger road networks</a:t>
            </a:r>
            <a:endParaRPr lang="pt-PT" sz="1700" dirty="0">
              <a:latin typeface="Arial" panose="020B0604020202020204" pitchFamily="34" charset="0"/>
              <a:cs typeface="Arial" panose="020B0604020202020204" pitchFamily="34" charset="0"/>
            </a:endParaRPr>
          </a:p>
          <a:p>
            <a:pPr marL="742950" lvl="1" indent="-285750">
              <a:buChar char="•"/>
            </a:pPr>
            <a:r>
              <a:rPr lang="en-US" sz="1700" dirty="0">
                <a:latin typeface="Arial" panose="020B0604020202020204" pitchFamily="34" charset="0"/>
                <a:cs typeface="Arial" panose="020B0604020202020204" pitchFamily="34" charset="0"/>
              </a:rPr>
              <a:t>New insight regarding traffic bottlenecks in large cities.</a:t>
            </a:r>
            <a:endParaRPr lang="pt-PT" sz="1700" dirty="0">
              <a:latin typeface="Arial" panose="020B0604020202020204" pitchFamily="34" charset="0"/>
              <a:cs typeface="Arial" panose="020B0604020202020204" pitchFamily="34" charset="0"/>
            </a:endParaRPr>
          </a:p>
          <a:p>
            <a:pPr lvl="1"/>
            <a:endParaRPr lang="en-US" sz="1700" dirty="0">
              <a:latin typeface="Arial" panose="020B0604020202020204" pitchFamily="34" charset="0"/>
              <a:cs typeface="Arial" panose="020B0604020202020204" pitchFamily="34" charset="0"/>
            </a:endParaRPr>
          </a:p>
          <a:p>
            <a:pPr marL="285750" lvl="1" indent="-285750">
              <a:buChar char="•"/>
            </a:pPr>
            <a:r>
              <a:rPr lang="en-US" sz="1700" dirty="0">
                <a:latin typeface="Arial" panose="020B0604020202020204" pitchFamily="34" charset="0"/>
                <a:cs typeface="Arial" panose="020B0604020202020204" pitchFamily="34" charset="0"/>
              </a:rPr>
              <a:t>Agents cooperating, instead of making self-interested decisions, could be very interesting for the study of autonomous vehicles.</a:t>
            </a:r>
          </a:p>
          <a:p>
            <a:pPr marL="285750" indent="-285750">
              <a:buChar char="•"/>
            </a:pPr>
            <a:endParaRPr lang="en-US" sz="1700" dirty="0">
              <a:latin typeface="Arial" panose="020B0604020202020204" pitchFamily="34" charset="0"/>
              <a:cs typeface="Arial" panose="020B0604020202020204" pitchFamily="34" charset="0"/>
            </a:endParaRPr>
          </a:p>
          <a:p>
            <a:pPr marL="285750" indent="-285750">
              <a:buChar char="•"/>
            </a:pPr>
            <a:r>
              <a:rPr lang="en-US" sz="1700" dirty="0">
                <a:latin typeface="Arial" panose="020B0604020202020204" pitchFamily="34" charset="0"/>
                <a:cs typeface="Arial" panose="020B0604020202020204" pitchFamily="34" charset="0"/>
              </a:rPr>
              <a:t>Improve the agents' learning abilities.</a:t>
            </a:r>
          </a:p>
        </p:txBody>
      </p:sp>
      <p:pic>
        <p:nvPicPr>
          <p:cNvPr id="9" name="Marcador de Posição de Conteúdo 4">
            <a:extLst>
              <a:ext uri="{FF2B5EF4-FFF2-40B4-BE49-F238E27FC236}">
                <a16:creationId xmlns:a16="http://schemas.microsoft.com/office/drawing/2014/main" id="{B46DFEB6-8992-4BF4-9CFA-B26EDF424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442" y="2994942"/>
            <a:ext cx="1462088" cy="868114"/>
          </a:xfrm>
          <a:prstGeom prst="rect">
            <a:avLst/>
          </a:prstGeom>
        </p:spPr>
      </p:pic>
      <p:sp>
        <p:nvSpPr>
          <p:cNvPr id="4" name="Marcador de Posição do Número do Diapositivo 3">
            <a:extLst>
              <a:ext uri="{FF2B5EF4-FFF2-40B4-BE49-F238E27FC236}">
                <a16:creationId xmlns:a16="http://schemas.microsoft.com/office/drawing/2014/main" id="{45EF8D3F-5511-4CE5-8B5B-BF1752A9644F}"/>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15</a:t>
            </a:fld>
            <a:endParaRPr lang="pt-PT"/>
          </a:p>
        </p:txBody>
      </p:sp>
    </p:spTree>
    <p:extLst>
      <p:ext uri="{BB962C8B-B14F-4D97-AF65-F5344CB8AC3E}">
        <p14:creationId xmlns:p14="http://schemas.microsoft.com/office/powerpoint/2010/main" val="732038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D0D0FC-905B-405D-B2D9-4261AD0686D4}"/>
              </a:ext>
            </a:extLst>
          </p:cNvPr>
          <p:cNvSpPr>
            <a:spLocks noGrp="1"/>
          </p:cNvSpPr>
          <p:nvPr>
            <p:ph type="ctrTitle"/>
          </p:nvPr>
        </p:nvSpPr>
        <p:spPr>
          <a:xfrm>
            <a:off x="41561" y="767056"/>
            <a:ext cx="12108873" cy="1052784"/>
          </a:xfrm>
        </p:spPr>
        <p:txBody>
          <a:bodyPr>
            <a:normAutofit/>
          </a:bodyPr>
          <a:lstStyle/>
          <a:p>
            <a:r>
              <a:rPr lang="en-US" sz="3200" dirty="0">
                <a:latin typeface="Arial" panose="020B0604020202020204" pitchFamily="34" charset="0"/>
                <a:cs typeface="Arial" panose="020B0604020202020204" pitchFamily="34" charset="0"/>
              </a:rPr>
              <a:t>A BDI-agent-based traffic simulation</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for the observation of the </a:t>
            </a:r>
            <a:r>
              <a:rPr lang="en-US" sz="3200" dirty="0" err="1">
                <a:latin typeface="Arial" panose="020B0604020202020204" pitchFamily="34" charset="0"/>
                <a:cs typeface="Arial" panose="020B0604020202020204" pitchFamily="34" charset="0"/>
              </a:rPr>
              <a:t>Braess</a:t>
            </a:r>
            <a:r>
              <a:rPr lang="en-US" sz="3200" dirty="0">
                <a:latin typeface="Arial" panose="020B0604020202020204" pitchFamily="34" charset="0"/>
                <a:cs typeface="Arial" panose="020B0604020202020204" pitchFamily="34" charset="0"/>
              </a:rPr>
              <a:t>’ Paradox</a:t>
            </a:r>
            <a:endParaRPr lang="pt-PT" sz="3200" dirty="0">
              <a:latin typeface="Arial" panose="020B0604020202020204" pitchFamily="34" charset="0"/>
              <a:cs typeface="Arial" panose="020B0604020202020204" pitchFamily="34" charset="0"/>
            </a:endParaRPr>
          </a:p>
        </p:txBody>
      </p:sp>
      <p:pic>
        <p:nvPicPr>
          <p:cNvPr id="1026" name="Picture 2" descr="feup-logo.jpg">
            <a:extLst>
              <a:ext uri="{FF2B5EF4-FFF2-40B4-BE49-F238E27FC236}">
                <a16:creationId xmlns:a16="http://schemas.microsoft.com/office/drawing/2014/main" id="{D01F7003-ED97-48D6-9911-0EF0A6EE5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169" y="5794089"/>
            <a:ext cx="2348950" cy="90431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0493E776-AE3C-4678-A518-BEBFF320D965}"/>
              </a:ext>
            </a:extLst>
          </p:cNvPr>
          <p:cNvSpPr/>
          <p:nvPr/>
        </p:nvSpPr>
        <p:spPr>
          <a:xfrm>
            <a:off x="4631491" y="3441547"/>
            <a:ext cx="2929007" cy="369332"/>
          </a:xfrm>
          <a:prstGeom prst="rect">
            <a:avLst/>
          </a:prstGeom>
        </p:spPr>
        <p:txBody>
          <a:bodyPr wrap="none">
            <a:spAutoFit/>
          </a:bodyPr>
          <a:lstStyle/>
          <a:p>
            <a:r>
              <a:rPr lang="pt-PT" dirty="0" err="1">
                <a:solidFill>
                  <a:srgbClr val="000000"/>
                </a:solidFill>
                <a:latin typeface="Arial" panose="020B0604020202020204" pitchFamily="34" charset="0"/>
              </a:rPr>
              <a:t>Work</a:t>
            </a:r>
            <a:r>
              <a:rPr lang="pt-PT" dirty="0">
                <a:solidFill>
                  <a:srgbClr val="000000"/>
                </a:solidFill>
                <a:latin typeface="Arial" panose="020B0604020202020204" pitchFamily="34" charset="0"/>
              </a:rPr>
              <a:t> </a:t>
            </a:r>
            <a:r>
              <a:rPr lang="pt-PT" dirty="0" err="1">
                <a:solidFill>
                  <a:srgbClr val="000000"/>
                </a:solidFill>
                <a:latin typeface="Arial" panose="020B0604020202020204" pitchFamily="34" charset="0"/>
              </a:rPr>
              <a:t>Group</a:t>
            </a:r>
            <a:r>
              <a:rPr lang="pt-PT" dirty="0">
                <a:solidFill>
                  <a:srgbClr val="000000"/>
                </a:solidFill>
                <a:latin typeface="Arial" panose="020B0604020202020204" pitchFamily="34" charset="0"/>
              </a:rPr>
              <a:t>: MSSI1617_D</a:t>
            </a:r>
            <a:endParaRPr lang="pt-PT" dirty="0"/>
          </a:p>
        </p:txBody>
      </p:sp>
      <p:sp>
        <p:nvSpPr>
          <p:cNvPr id="5" name="Retângulo 4">
            <a:extLst>
              <a:ext uri="{FF2B5EF4-FFF2-40B4-BE49-F238E27FC236}">
                <a16:creationId xmlns:a16="http://schemas.microsoft.com/office/drawing/2014/main" id="{7EEEC2E0-D2F3-4905-A89F-217D9989E884}"/>
              </a:ext>
            </a:extLst>
          </p:cNvPr>
          <p:cNvSpPr/>
          <p:nvPr/>
        </p:nvSpPr>
        <p:spPr>
          <a:xfrm>
            <a:off x="3047994" y="4048810"/>
            <a:ext cx="6096000" cy="923330"/>
          </a:xfrm>
          <a:prstGeom prst="rect">
            <a:avLst/>
          </a:prstGeom>
        </p:spPr>
        <p:txBody>
          <a:bodyPr>
            <a:spAutoFit/>
          </a:bodyPr>
          <a:lstStyle/>
          <a:p>
            <a:pPr algn="ctr"/>
            <a:r>
              <a:rPr lang="pt-PT" dirty="0">
                <a:latin typeface="Arial" panose="020B0604020202020204" pitchFamily="34" charset="0"/>
                <a:cs typeface="Arial" panose="020B0604020202020204" pitchFamily="34" charset="0"/>
              </a:rPr>
              <a:t>António Casimiro - antonio.casimiro@fe.up.pt</a:t>
            </a:r>
          </a:p>
          <a:p>
            <a:pPr algn="ctr"/>
            <a:r>
              <a:rPr lang="pt-PT" dirty="0">
                <a:latin typeface="Arial" panose="020B0604020202020204" pitchFamily="34" charset="0"/>
                <a:cs typeface="Arial" panose="020B0604020202020204" pitchFamily="34" charset="0"/>
              </a:rPr>
              <a:t>Diogo Amaral - diogo.amaral@fe.up.pt</a:t>
            </a:r>
          </a:p>
          <a:p>
            <a:pPr algn="ctr"/>
            <a:r>
              <a:rPr lang="pt-PT" dirty="0">
                <a:latin typeface="Arial" panose="020B0604020202020204" pitchFamily="34" charset="0"/>
                <a:cs typeface="Arial" panose="020B0604020202020204" pitchFamily="34" charset="0"/>
              </a:rPr>
              <a:t>Rui Cardoso - rui.peixoto@fe.up.pt</a:t>
            </a:r>
          </a:p>
        </p:txBody>
      </p:sp>
      <p:pic>
        <p:nvPicPr>
          <p:cNvPr id="7" name="Imagem 6" descr="Uma imagem com objeto, coisa, relógio&#10;&#10;Descrição gerada com confiança alta">
            <a:extLst>
              <a:ext uri="{FF2B5EF4-FFF2-40B4-BE49-F238E27FC236}">
                <a16:creationId xmlns:a16="http://schemas.microsoft.com/office/drawing/2014/main" id="{339A0E50-5708-4E44-8D83-D4E0CA72A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908" y="2154939"/>
            <a:ext cx="1136175" cy="1136175"/>
          </a:xfrm>
          <a:prstGeom prst="rect">
            <a:avLst/>
          </a:prstGeom>
        </p:spPr>
      </p:pic>
    </p:spTree>
    <p:extLst>
      <p:ext uri="{BB962C8B-B14F-4D97-AF65-F5344CB8AC3E}">
        <p14:creationId xmlns:p14="http://schemas.microsoft.com/office/powerpoint/2010/main" val="3947284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FB097B-FE62-41AF-BF6F-B71016FB96CB}"/>
              </a:ext>
            </a:extLst>
          </p:cNvPr>
          <p:cNvSpPr>
            <a:spLocks noGrp="1"/>
          </p:cNvSpPr>
          <p:nvPr>
            <p:ph type="title"/>
          </p:nvPr>
        </p:nvSpPr>
        <p:spPr>
          <a:xfrm>
            <a:off x="1136428" y="627564"/>
            <a:ext cx="7474172" cy="1325563"/>
          </a:xfrm>
        </p:spPr>
        <p:txBody>
          <a:bodyPr>
            <a:normAutofit/>
          </a:bodyPr>
          <a:lstStyle/>
          <a:p>
            <a:r>
              <a:rPr lang="pt-PT" dirty="0" err="1">
                <a:latin typeface="Arial" panose="020B0604020202020204" pitchFamily="34" charset="0"/>
                <a:cs typeface="Arial" panose="020B0604020202020204" pitchFamily="34" charset="0"/>
              </a:rPr>
              <a:t>Goals</a:t>
            </a:r>
            <a:endParaRPr lang="pt-PT" dirty="0">
              <a:latin typeface="Arial" panose="020B0604020202020204" pitchFamily="34" charset="0"/>
              <a:cs typeface="Arial" panose="020B0604020202020204" pitchFamily="34" charset="0"/>
            </a:endParaRPr>
          </a:p>
        </p:txBody>
      </p:sp>
      <p:sp>
        <p:nvSpPr>
          <p:cNvPr id="3" name="Marcador de Posição de Conteúdo 2">
            <a:extLst>
              <a:ext uri="{FF2B5EF4-FFF2-40B4-BE49-F238E27FC236}">
                <a16:creationId xmlns:a16="http://schemas.microsoft.com/office/drawing/2014/main" id="{B8F286C3-6D1A-4476-B2B0-7249ADA3CE4B}"/>
              </a:ext>
            </a:extLst>
          </p:cNvPr>
          <p:cNvSpPr>
            <a:spLocks noGrp="1"/>
          </p:cNvSpPr>
          <p:nvPr>
            <p:ph idx="1"/>
          </p:nvPr>
        </p:nvSpPr>
        <p:spPr>
          <a:xfrm>
            <a:off x="1136428" y="2186231"/>
            <a:ext cx="6467867" cy="1250353"/>
          </a:xfrm>
        </p:spPr>
        <p:txBody>
          <a:bodyPr anchor="ctr">
            <a:normAutofit/>
          </a:bodyPr>
          <a:lstStyle/>
          <a:p>
            <a:pPr>
              <a:lnSpc>
                <a:spcPct val="100000"/>
              </a:lnSpc>
            </a:pPr>
            <a:r>
              <a:rPr lang="en-US" sz="1700" dirty="0">
                <a:latin typeface="Arial" panose="020B0604020202020204" pitchFamily="34" charset="0"/>
                <a:cs typeface="Arial" panose="020B0604020202020204" pitchFamily="34" charset="0"/>
              </a:rPr>
              <a:t>Agent-based modelling and simulation (ABMS) paradigm</a:t>
            </a:r>
          </a:p>
          <a:p>
            <a:pPr>
              <a:lnSpc>
                <a:spcPct val="100000"/>
              </a:lnSpc>
            </a:pPr>
            <a:r>
              <a:rPr lang="en-US" sz="1700" dirty="0" err="1">
                <a:latin typeface="Arial" panose="020B0604020202020204" pitchFamily="34" charset="0"/>
                <a:cs typeface="Arial" panose="020B0604020202020204" pitchFamily="34" charset="0"/>
              </a:rPr>
              <a:t>Braess</a:t>
            </a:r>
            <a:r>
              <a:rPr lang="en-US" sz="1700" dirty="0">
                <a:latin typeface="Arial" panose="020B0604020202020204" pitchFamily="34" charset="0"/>
                <a:cs typeface="Arial" panose="020B0604020202020204" pitchFamily="34" charset="0"/>
              </a:rPr>
              <a:t>’ Paradox</a:t>
            </a:r>
          </a:p>
          <a:p>
            <a:pPr>
              <a:lnSpc>
                <a:spcPct val="100000"/>
              </a:lnSpc>
            </a:pPr>
            <a:r>
              <a:rPr lang="en-US" sz="1700" dirty="0">
                <a:latin typeface="Arial" panose="020B0604020202020204" pitchFamily="34" charset="0"/>
                <a:cs typeface="Arial" panose="020B0604020202020204" pitchFamily="34" charset="0"/>
              </a:rPr>
              <a:t>BDI agents and reinforcement learning approaches</a:t>
            </a:r>
          </a:p>
        </p:txBody>
      </p:sp>
      <p:pic>
        <p:nvPicPr>
          <p:cNvPr id="13" name="Imagem 12">
            <a:extLst>
              <a:ext uri="{FF2B5EF4-FFF2-40B4-BE49-F238E27FC236}">
                <a16:creationId xmlns:a16="http://schemas.microsoft.com/office/drawing/2014/main" id="{25E99F1B-8E5D-4E67-8E89-A99BCD300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787" y="2946459"/>
            <a:ext cx="1625397" cy="965079"/>
          </a:xfrm>
          <a:prstGeom prst="rect">
            <a:avLst/>
          </a:prstGeom>
        </p:spPr>
      </p:pic>
      <p:sp>
        <p:nvSpPr>
          <p:cNvPr id="17" name="Subtítulo 2">
            <a:extLst>
              <a:ext uri="{FF2B5EF4-FFF2-40B4-BE49-F238E27FC236}">
                <a16:creationId xmlns:a16="http://schemas.microsoft.com/office/drawing/2014/main" id="{F1EBF1B7-46AE-4833-8B72-65AD067E8F29}"/>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4" name="Marcador de Posição do Número do Diapositivo 3">
            <a:extLst>
              <a:ext uri="{FF2B5EF4-FFF2-40B4-BE49-F238E27FC236}">
                <a16:creationId xmlns:a16="http://schemas.microsoft.com/office/drawing/2014/main" id="{1735B61D-9AF5-4DE4-864C-CFB8444F2A5B}"/>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2</a:t>
            </a:fld>
            <a:endParaRPr lang="pt-PT" dirty="0"/>
          </a:p>
        </p:txBody>
      </p:sp>
    </p:spTree>
    <p:extLst>
      <p:ext uri="{BB962C8B-B14F-4D97-AF65-F5344CB8AC3E}">
        <p14:creationId xmlns:p14="http://schemas.microsoft.com/office/powerpoint/2010/main" val="4191764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Marcador de Posição de Conteú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442" y="2994943"/>
            <a:ext cx="1462088" cy="868114"/>
          </a:xfrm>
          <a:prstGeom prst="rect">
            <a:avLst/>
          </a:prstGeom>
        </p:spPr>
      </p:pic>
      <p:sp>
        <p:nvSpPr>
          <p:cNvPr id="2" name="Título 1">
            <a:extLst>
              <a:ext uri="{FF2B5EF4-FFF2-40B4-BE49-F238E27FC236}">
                <a16:creationId xmlns:a16="http://schemas.microsoft.com/office/drawing/2014/main" id="{74FB097B-FE62-41AF-BF6F-B71016FB96CB}"/>
              </a:ext>
            </a:extLst>
          </p:cNvPr>
          <p:cNvSpPr>
            <a:spLocks noGrp="1"/>
          </p:cNvSpPr>
          <p:nvPr>
            <p:ph type="title"/>
          </p:nvPr>
        </p:nvSpPr>
        <p:spPr>
          <a:xfrm>
            <a:off x="1136428" y="627564"/>
            <a:ext cx="7474172" cy="1325563"/>
          </a:xfrm>
        </p:spPr>
        <p:txBody>
          <a:bodyPr>
            <a:normAutofit/>
          </a:bodyPr>
          <a:lstStyle/>
          <a:p>
            <a:r>
              <a:rPr lang="pt-PT" dirty="0" err="1">
                <a:latin typeface="Arial" panose="020B0604020202020204" pitchFamily="34" charset="0"/>
                <a:cs typeface="Arial" panose="020B0604020202020204" pitchFamily="34" charset="0"/>
              </a:rPr>
              <a:t>Methodology</a:t>
            </a:r>
            <a:endParaRPr lang="pt-PT" dirty="0">
              <a:latin typeface="Arial" panose="020B0604020202020204" pitchFamily="34" charset="0"/>
              <a:cs typeface="Arial" panose="020B0604020202020204" pitchFamily="34" charset="0"/>
            </a:endParaRPr>
          </a:p>
        </p:txBody>
      </p:sp>
      <p:sp>
        <p:nvSpPr>
          <p:cNvPr id="10" name="Content Placeholder 9"/>
          <p:cNvSpPr>
            <a:spLocks noGrp="1"/>
          </p:cNvSpPr>
          <p:nvPr>
            <p:ph idx="1"/>
            <p:extLst>
              <p:ext uri="{D42A27DB-BD31-4B8C-83A1-F6EECF244321}">
                <p14:modId xmlns:p14="http://schemas.microsoft.com/office/powerpoint/2010/main" val="4045204202"/>
              </p:ext>
            </p:extLst>
          </p:nvPr>
        </p:nvSpPr>
        <p:spPr>
          <a:xfrm>
            <a:off x="1136429" y="2049816"/>
            <a:ext cx="6467867" cy="3419249"/>
          </a:xfrm>
        </p:spPr>
        <p:txBody>
          <a:bodyPr anchor="ctr">
            <a:noAutofit/>
          </a:bodyPr>
          <a:lstStyle/>
          <a:p>
            <a:pPr>
              <a:lnSpc>
                <a:spcPct val="100000"/>
              </a:lnSpc>
            </a:pPr>
            <a:r>
              <a:rPr lang="en-US" sz="1700" b="1" dirty="0">
                <a:latin typeface="Arial" panose="020B0604020202020204" pitchFamily="34" charset="0"/>
                <a:cs typeface="Arial" panose="020B0604020202020204" pitchFamily="34" charset="0"/>
              </a:rPr>
              <a:t>BDI-agent-based approach </a:t>
            </a:r>
            <a:r>
              <a:rPr lang="en-US" sz="1700" dirty="0">
                <a:latin typeface="Arial" panose="020B0604020202020204" pitchFamily="34" charset="0"/>
                <a:cs typeface="Arial" panose="020B0604020202020204" pitchFamily="34" charset="0"/>
              </a:rPr>
              <a:t>to model the drivers’ behavior</a:t>
            </a:r>
          </a:p>
          <a:p>
            <a:pPr>
              <a:lnSpc>
                <a:spcPct val="100000"/>
              </a:lnSpc>
            </a:pPr>
            <a:r>
              <a:rPr lang="pt-PT" sz="1700" b="1" dirty="0" err="1">
                <a:latin typeface="Arial" panose="020B0604020202020204" pitchFamily="34" charset="0"/>
                <a:cs typeface="Arial" panose="020B0604020202020204" pitchFamily="34" charset="0"/>
              </a:rPr>
              <a:t>Entities</a:t>
            </a:r>
            <a:r>
              <a:rPr lang="pt-PT" sz="1700" b="1" dirty="0">
                <a:latin typeface="Arial" panose="020B0604020202020204" pitchFamily="34" charset="0"/>
                <a:cs typeface="Arial" panose="020B0604020202020204" pitchFamily="34" charset="0"/>
              </a:rPr>
              <a:t>:</a:t>
            </a:r>
            <a:endParaRPr lang="en-US" sz="1700" dirty="0">
              <a:latin typeface="Arial" panose="020B0604020202020204" pitchFamily="34" charset="0"/>
              <a:cs typeface="Arial" panose="020B0604020202020204" pitchFamily="34" charset="0"/>
            </a:endParaRPr>
          </a:p>
          <a:p>
            <a:pPr lvl="1">
              <a:lnSpc>
                <a:spcPct val="100000"/>
              </a:lnSpc>
            </a:pPr>
            <a:r>
              <a:rPr lang="pt-PT" sz="1700" dirty="0" err="1">
                <a:latin typeface="Arial" panose="020B0604020202020204" pitchFamily="34" charset="0"/>
                <a:cs typeface="Arial" panose="020B0604020202020204" pitchFamily="34" charset="0"/>
              </a:rPr>
              <a:t>Vehicle</a:t>
            </a:r>
            <a:endParaRPr lang="en-US" sz="1700" dirty="0" err="1">
              <a:latin typeface="Arial" panose="020B0604020202020204" pitchFamily="34" charset="0"/>
              <a:cs typeface="Arial" panose="020B0604020202020204" pitchFamily="34" charset="0"/>
            </a:endParaRPr>
          </a:p>
          <a:p>
            <a:pPr lvl="1">
              <a:lnSpc>
                <a:spcPct val="100000"/>
              </a:lnSpc>
            </a:pPr>
            <a:r>
              <a:rPr lang="pt-PT" sz="1700" dirty="0" err="1">
                <a:latin typeface="Arial" panose="020B0604020202020204" pitchFamily="34" charset="0"/>
                <a:cs typeface="Arial" panose="020B0604020202020204" pitchFamily="34" charset="0"/>
              </a:rPr>
              <a:t>Road</a:t>
            </a:r>
            <a:endParaRPr lang="pt-PT" sz="1700" dirty="0">
              <a:latin typeface="Arial" panose="020B0604020202020204" pitchFamily="34" charset="0"/>
              <a:cs typeface="Arial" panose="020B0604020202020204" pitchFamily="34" charset="0"/>
            </a:endParaRPr>
          </a:p>
          <a:p>
            <a:pPr>
              <a:lnSpc>
                <a:spcPct val="100000"/>
              </a:lnSpc>
            </a:pPr>
            <a:r>
              <a:rPr lang="en-US" sz="1700" b="1" dirty="0">
                <a:latin typeface="Arial" panose="020B0604020202020204" pitchFamily="34" charset="0"/>
                <a:cs typeface="Arial" panose="020B0604020202020204" pitchFamily="34" charset="0"/>
              </a:rPr>
              <a:t>Decision variables:</a:t>
            </a:r>
            <a:endParaRPr lang="en-US" sz="1700" dirty="0">
              <a:latin typeface="Arial" panose="020B0604020202020204" pitchFamily="34" charset="0"/>
              <a:cs typeface="Arial" panose="020B0604020202020204" pitchFamily="34" charset="0"/>
            </a:endParaRPr>
          </a:p>
          <a:p>
            <a:pPr lvl="1">
              <a:lnSpc>
                <a:spcPct val="100000"/>
              </a:lnSpc>
            </a:pPr>
            <a:r>
              <a:rPr lang="en-US" sz="1700" dirty="0">
                <a:latin typeface="Arial" panose="020B0604020202020204" pitchFamily="34" charset="0"/>
                <a:cs typeface="Arial" panose="020B0604020202020204" pitchFamily="34" charset="0"/>
              </a:rPr>
              <a:t>Topology of the network</a:t>
            </a:r>
          </a:p>
          <a:p>
            <a:pPr>
              <a:lnSpc>
                <a:spcPct val="100000"/>
              </a:lnSpc>
            </a:pPr>
            <a:r>
              <a:rPr lang="en-US" sz="1700" b="1" dirty="0">
                <a:latin typeface="Arial" panose="020B0604020202020204" pitchFamily="34" charset="0"/>
                <a:cs typeface="Arial" panose="020B0604020202020204" pitchFamily="34" charset="0"/>
              </a:rPr>
              <a:t>Uncontrollable input variables:</a:t>
            </a:r>
            <a:endParaRPr lang="en-US" sz="1700" dirty="0">
              <a:latin typeface="Arial" panose="020B0604020202020204" pitchFamily="34" charset="0"/>
              <a:cs typeface="Arial" panose="020B0604020202020204" pitchFamily="34" charset="0"/>
            </a:endParaRPr>
          </a:p>
          <a:p>
            <a:pPr lvl="1">
              <a:lnSpc>
                <a:spcPct val="100000"/>
              </a:lnSpc>
            </a:pPr>
            <a:r>
              <a:rPr lang="en-US" sz="1700" dirty="0">
                <a:latin typeface="Arial" panose="020B0604020202020204" pitchFamily="34" charset="0"/>
                <a:cs typeface="Arial" panose="020B0604020202020204" pitchFamily="34" charset="0"/>
              </a:rPr>
              <a:t>Number of cars</a:t>
            </a:r>
          </a:p>
          <a:p>
            <a:pPr lvl="1">
              <a:lnSpc>
                <a:spcPct val="100000"/>
              </a:lnSpc>
            </a:pPr>
            <a:r>
              <a:rPr lang="en-US" sz="1700" dirty="0">
                <a:latin typeface="Arial" panose="020B0604020202020204" pitchFamily="34" charset="0"/>
                <a:cs typeface="Arial" panose="020B0604020202020204" pitchFamily="34" charset="0"/>
              </a:rPr>
              <a:t>Origin and destination nodes for each car</a:t>
            </a:r>
          </a:p>
          <a:p>
            <a:pPr lvl="1">
              <a:lnSpc>
                <a:spcPct val="100000"/>
              </a:lnSpc>
            </a:pPr>
            <a:r>
              <a:rPr lang="en-US" sz="1700" dirty="0">
                <a:latin typeface="Arial" panose="020B0604020202020204" pitchFamily="34" charset="0"/>
                <a:cs typeface="Arial" panose="020B0604020202020204" pitchFamily="34" charset="0"/>
              </a:rPr>
              <a:t>Properties of each type of car</a:t>
            </a:r>
          </a:p>
        </p:txBody>
      </p:sp>
      <p:sp>
        <p:nvSpPr>
          <p:cNvPr id="11" name="Subtítulo 2">
            <a:extLst>
              <a:ext uri="{FF2B5EF4-FFF2-40B4-BE49-F238E27FC236}">
                <a16:creationId xmlns:a16="http://schemas.microsoft.com/office/drawing/2014/main" id="{136B885F-3C34-4344-A9CF-26B1ED397592}"/>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3" name="Marcador de Posição do Número do Diapositivo 2">
            <a:extLst>
              <a:ext uri="{FF2B5EF4-FFF2-40B4-BE49-F238E27FC236}">
                <a16:creationId xmlns:a16="http://schemas.microsoft.com/office/drawing/2014/main" id="{A6E5B573-0932-4FE6-8C79-86FC07BC1425}"/>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3</a:t>
            </a:fld>
            <a:endParaRPr lang="pt-PT" dirty="0"/>
          </a:p>
        </p:txBody>
      </p:sp>
    </p:spTree>
    <p:extLst>
      <p:ext uri="{BB962C8B-B14F-4D97-AF65-F5344CB8AC3E}">
        <p14:creationId xmlns:p14="http://schemas.microsoft.com/office/powerpoint/2010/main" val="367598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Marcador de Posição de Conteú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442" y="2994943"/>
            <a:ext cx="1462088" cy="868114"/>
          </a:xfrm>
          <a:prstGeom prst="rect">
            <a:avLst/>
          </a:prstGeom>
        </p:spPr>
      </p:pic>
      <p:sp>
        <p:nvSpPr>
          <p:cNvPr id="2" name="Título 1">
            <a:extLst>
              <a:ext uri="{FF2B5EF4-FFF2-40B4-BE49-F238E27FC236}">
                <a16:creationId xmlns:a16="http://schemas.microsoft.com/office/drawing/2014/main" id="{74FB097B-FE62-41AF-BF6F-B71016FB96CB}"/>
              </a:ext>
            </a:extLst>
          </p:cNvPr>
          <p:cNvSpPr>
            <a:spLocks noGrp="1"/>
          </p:cNvSpPr>
          <p:nvPr>
            <p:ph type="title"/>
          </p:nvPr>
        </p:nvSpPr>
        <p:spPr>
          <a:xfrm>
            <a:off x="1136428" y="627564"/>
            <a:ext cx="7474172" cy="1325563"/>
          </a:xfrm>
        </p:spPr>
        <p:txBody>
          <a:bodyPr>
            <a:normAutofit/>
          </a:bodyPr>
          <a:lstStyle/>
          <a:p>
            <a:r>
              <a:rPr lang="pt-PT" dirty="0" err="1">
                <a:latin typeface="Arial" panose="020B0604020202020204" pitchFamily="34" charset="0"/>
                <a:cs typeface="Arial" panose="020B0604020202020204" pitchFamily="34" charset="0"/>
              </a:rPr>
              <a:t>Methodology</a:t>
            </a:r>
            <a:endParaRPr lang="pt-PT" dirty="0">
              <a:latin typeface="Arial" panose="020B0604020202020204" pitchFamily="34" charset="0"/>
              <a:cs typeface="Arial" panose="020B0604020202020204" pitchFamily="34" charset="0"/>
            </a:endParaRPr>
          </a:p>
        </p:txBody>
      </p:sp>
      <p:sp>
        <p:nvSpPr>
          <p:cNvPr id="10" name="Content Placeholder 9"/>
          <p:cNvSpPr>
            <a:spLocks noGrp="1"/>
          </p:cNvSpPr>
          <p:nvPr>
            <p:ph idx="1"/>
            <p:extLst>
              <p:ext uri="{D42A27DB-BD31-4B8C-83A1-F6EECF244321}">
                <p14:modId xmlns:p14="http://schemas.microsoft.com/office/powerpoint/2010/main" val="2799909696"/>
              </p:ext>
            </p:extLst>
          </p:nvPr>
        </p:nvSpPr>
        <p:spPr>
          <a:xfrm>
            <a:off x="1136650" y="2049463"/>
            <a:ext cx="6542088" cy="1163165"/>
          </a:xfrm>
        </p:spPr>
        <p:txBody>
          <a:bodyPr anchor="ctr">
            <a:noAutofit/>
          </a:bodyPr>
          <a:lstStyle/>
          <a:p>
            <a:pPr>
              <a:lnSpc>
                <a:spcPct val="100000"/>
              </a:lnSpc>
            </a:pPr>
            <a:r>
              <a:rPr lang="en-US" sz="1700" b="1" dirty="0">
                <a:latin typeface="Arial" panose="020B0604020202020204" pitchFamily="34" charset="0"/>
                <a:cs typeface="Arial" panose="020B0604020202020204" pitchFamily="34" charset="0"/>
              </a:rPr>
              <a:t>Output variables:</a:t>
            </a:r>
            <a:r>
              <a:rPr lang="en-US" sz="1700" dirty="0">
                <a:latin typeface="Arial" panose="020B0604020202020204" pitchFamily="34" charset="0"/>
                <a:cs typeface="Arial" panose="020B0604020202020204" pitchFamily="34" charset="0"/>
              </a:rPr>
              <a:t> </a:t>
            </a:r>
          </a:p>
          <a:p>
            <a:pPr lvl="1">
              <a:lnSpc>
                <a:spcPct val="100000"/>
              </a:lnSpc>
            </a:pPr>
            <a:r>
              <a:rPr lang="en-US" sz="1700" dirty="0">
                <a:latin typeface="Arial" panose="020B0604020202020204" pitchFamily="34" charset="0"/>
                <a:cs typeface="Arial" panose="020B0604020202020204" pitchFamily="34" charset="0"/>
              </a:rPr>
              <a:t>Total travel time for each agent</a:t>
            </a:r>
          </a:p>
          <a:p>
            <a:pPr lvl="1">
              <a:lnSpc>
                <a:spcPct val="100000"/>
              </a:lnSpc>
            </a:pPr>
            <a:r>
              <a:rPr lang="en-US" sz="1700" dirty="0">
                <a:latin typeface="Arial" panose="020B0604020202020204" pitchFamily="34" charset="0"/>
                <a:cs typeface="Arial" panose="020B0604020202020204" pitchFamily="34" charset="0"/>
              </a:rPr>
              <a:t>Average travel time in the network</a:t>
            </a:r>
          </a:p>
        </p:txBody>
      </p:sp>
      <p:sp>
        <p:nvSpPr>
          <p:cNvPr id="11" name="Subtítulo 2">
            <a:extLst>
              <a:ext uri="{FF2B5EF4-FFF2-40B4-BE49-F238E27FC236}">
                <a16:creationId xmlns:a16="http://schemas.microsoft.com/office/drawing/2014/main" id="{136B885F-3C34-4344-A9CF-26B1ED397592}"/>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3" name="Marcador de Posição do Número do Diapositivo 2">
            <a:extLst>
              <a:ext uri="{FF2B5EF4-FFF2-40B4-BE49-F238E27FC236}">
                <a16:creationId xmlns:a16="http://schemas.microsoft.com/office/drawing/2014/main" id="{280A29D0-3B8D-4328-A45A-56EC6D50D8C9}"/>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4</a:t>
            </a:fld>
            <a:endParaRPr lang="pt-PT"/>
          </a:p>
        </p:txBody>
      </p:sp>
    </p:spTree>
    <p:extLst>
      <p:ext uri="{BB962C8B-B14F-4D97-AF65-F5344CB8AC3E}">
        <p14:creationId xmlns:p14="http://schemas.microsoft.com/office/powerpoint/2010/main" val="21821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Marcador de Posição de Conteúdo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4442" y="2994943"/>
            <a:ext cx="1462088" cy="868114"/>
          </a:xfrm>
          <a:prstGeom prst="rect">
            <a:avLst/>
          </a:prstGeom>
        </p:spPr>
      </p:pic>
      <p:sp>
        <p:nvSpPr>
          <p:cNvPr id="2" name="Título 1">
            <a:extLst>
              <a:ext uri="{FF2B5EF4-FFF2-40B4-BE49-F238E27FC236}">
                <a16:creationId xmlns:a16="http://schemas.microsoft.com/office/drawing/2014/main" id="{74FB097B-FE62-41AF-BF6F-B71016FB96CB}"/>
              </a:ext>
            </a:extLst>
          </p:cNvPr>
          <p:cNvSpPr>
            <a:spLocks noGrp="1"/>
          </p:cNvSpPr>
          <p:nvPr>
            <p:ph type="title"/>
          </p:nvPr>
        </p:nvSpPr>
        <p:spPr>
          <a:xfrm>
            <a:off x="1136428" y="627564"/>
            <a:ext cx="7474172" cy="1325563"/>
          </a:xfrm>
        </p:spPr>
        <p:txBody>
          <a:bodyPr>
            <a:normAutofit/>
          </a:bodyPr>
          <a:lstStyle/>
          <a:p>
            <a:r>
              <a:rPr lang="pt-PT" dirty="0" err="1">
                <a:latin typeface="Arial" panose="020B0604020202020204" pitchFamily="34" charset="0"/>
                <a:cs typeface="Arial" panose="020B0604020202020204" pitchFamily="34" charset="0"/>
              </a:rPr>
              <a:t>Methodology</a:t>
            </a:r>
            <a:endParaRPr lang="pt-PT" dirty="0">
              <a:latin typeface="Arial" panose="020B0604020202020204" pitchFamily="34" charset="0"/>
              <a:cs typeface="Arial" panose="020B0604020202020204" pitchFamily="34" charset="0"/>
            </a:endParaRPr>
          </a:p>
        </p:txBody>
      </p:sp>
      <p:sp>
        <p:nvSpPr>
          <p:cNvPr id="10" name="Content Placeholder 9"/>
          <p:cNvSpPr>
            <a:spLocks noGrp="1"/>
          </p:cNvSpPr>
          <p:nvPr>
            <p:ph idx="1"/>
            <p:extLst>
              <p:ext uri="{D42A27DB-BD31-4B8C-83A1-F6EECF244321}">
                <p14:modId xmlns:p14="http://schemas.microsoft.com/office/powerpoint/2010/main" val="4291751351"/>
              </p:ext>
            </p:extLst>
          </p:nvPr>
        </p:nvSpPr>
        <p:spPr>
          <a:xfrm>
            <a:off x="1136650" y="2305050"/>
            <a:ext cx="7254875" cy="3351164"/>
          </a:xfrm>
        </p:spPr>
        <p:txBody>
          <a:bodyPr anchor="ctr">
            <a:noAutofit/>
          </a:bodyPr>
          <a:lstStyle/>
          <a:p>
            <a:pPr>
              <a:lnSpc>
                <a:spcPct val="100000"/>
              </a:lnSpc>
            </a:pPr>
            <a:r>
              <a:rPr lang="en-US" sz="1700" b="1" dirty="0">
                <a:latin typeface="Arial"/>
                <a:cs typeface="Arial"/>
              </a:rPr>
              <a:t>Verification:</a:t>
            </a:r>
            <a:endParaRPr lang="en-US" sz="1700" dirty="0">
              <a:latin typeface="Arial"/>
              <a:cs typeface="Arial"/>
            </a:endParaRPr>
          </a:p>
          <a:p>
            <a:pPr lvl="1">
              <a:lnSpc>
                <a:spcPct val="100000"/>
              </a:lnSpc>
            </a:pPr>
            <a:r>
              <a:rPr lang="en-US" sz="1700" dirty="0">
                <a:latin typeface="Arial"/>
                <a:cs typeface="Arial"/>
              </a:rPr>
              <a:t>During their implementation</a:t>
            </a:r>
          </a:p>
          <a:p>
            <a:pPr lvl="1">
              <a:lnSpc>
                <a:spcPct val="100000"/>
              </a:lnSpc>
            </a:pPr>
            <a:r>
              <a:rPr lang="en-US" sz="1700" dirty="0">
                <a:latin typeface="Arial"/>
                <a:cs typeface="Arial"/>
              </a:rPr>
              <a:t>Assessment of the correctness of the model</a:t>
            </a:r>
          </a:p>
          <a:p>
            <a:pPr>
              <a:lnSpc>
                <a:spcPct val="100000"/>
              </a:lnSpc>
            </a:pPr>
            <a:r>
              <a:rPr lang="en-US" sz="1700" b="1" dirty="0">
                <a:latin typeface="Arial"/>
                <a:cs typeface="Arial"/>
              </a:rPr>
              <a:t>Validation:</a:t>
            </a:r>
          </a:p>
          <a:p>
            <a:pPr lvl="1">
              <a:lnSpc>
                <a:spcPct val="100000"/>
              </a:lnSpc>
            </a:pPr>
            <a:r>
              <a:rPr lang="en-US" sz="1700" dirty="0">
                <a:latin typeface="Arial"/>
                <a:cs typeface="Arial"/>
              </a:rPr>
              <a:t>Simulation of an actual city traffic system whose </a:t>
            </a:r>
            <a:r>
              <a:rPr lang="en-US" sz="1700" dirty="0" err="1">
                <a:latin typeface="Arial"/>
                <a:cs typeface="Arial"/>
              </a:rPr>
              <a:t>behaviour</a:t>
            </a:r>
            <a:r>
              <a:rPr lang="en-US" sz="1700" dirty="0">
                <a:latin typeface="Arial"/>
                <a:cs typeface="Arial"/>
              </a:rPr>
              <a:t> can be observed. Data should be collected in order for the traffic demand generated in the real-world network to be correctly modelled and simulated</a:t>
            </a:r>
            <a:endParaRPr lang="pt-PT" sz="1700" dirty="0">
              <a:latin typeface="Arial"/>
              <a:cs typeface="Arial"/>
            </a:endParaRPr>
          </a:p>
          <a:p>
            <a:pPr lvl="1">
              <a:lnSpc>
                <a:spcPct val="100000"/>
              </a:lnSpc>
            </a:pPr>
            <a:r>
              <a:rPr lang="en-US" sz="1700" dirty="0">
                <a:latin typeface="Arial"/>
                <a:cs typeface="Arial"/>
              </a:rPr>
              <a:t>Not carried out</a:t>
            </a:r>
          </a:p>
          <a:p>
            <a:pPr lvl="2">
              <a:lnSpc>
                <a:spcPct val="100000"/>
              </a:lnSpc>
            </a:pPr>
            <a:r>
              <a:rPr lang="en-US" sz="1700" dirty="0">
                <a:latin typeface="Arial"/>
                <a:cs typeface="Arial"/>
              </a:rPr>
              <a:t>Lack of required resources</a:t>
            </a:r>
            <a:endParaRPr sz="1700" dirty="0">
              <a:latin typeface="Arial"/>
              <a:cs typeface="Arial"/>
            </a:endParaRPr>
          </a:p>
        </p:txBody>
      </p:sp>
      <p:sp>
        <p:nvSpPr>
          <p:cNvPr id="11" name="Subtítulo 2">
            <a:extLst>
              <a:ext uri="{FF2B5EF4-FFF2-40B4-BE49-F238E27FC236}">
                <a16:creationId xmlns:a16="http://schemas.microsoft.com/office/drawing/2014/main" id="{136B885F-3C34-4344-A9CF-26B1ED397592}"/>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3" name="Marcador de Posição do Número do Diapositivo 2">
            <a:extLst>
              <a:ext uri="{FF2B5EF4-FFF2-40B4-BE49-F238E27FC236}">
                <a16:creationId xmlns:a16="http://schemas.microsoft.com/office/drawing/2014/main" id="{DEC1A472-77C6-4145-98A6-F122FFCF45C8}"/>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5</a:t>
            </a:fld>
            <a:endParaRPr lang="pt-PT"/>
          </a:p>
        </p:txBody>
      </p:sp>
    </p:spTree>
    <p:extLst>
      <p:ext uri="{BB962C8B-B14F-4D97-AF65-F5344CB8AC3E}">
        <p14:creationId xmlns:p14="http://schemas.microsoft.com/office/powerpoint/2010/main" val="3891017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extLst>
              <p:ext uri="{D42A27DB-BD31-4B8C-83A1-F6EECF244321}">
                <p14:modId xmlns:p14="http://schemas.microsoft.com/office/powerpoint/2010/main" val="975591899"/>
              </p:ext>
            </p:extLst>
          </p:nvPr>
        </p:nvSpPr>
        <p:spPr>
          <a:xfrm>
            <a:off x="1136428" y="627564"/>
            <a:ext cx="7474172" cy="1325563"/>
          </a:xfrm>
        </p:spPr>
        <p:txBody>
          <a:bodyPr>
            <a:normAutofit/>
          </a:bodyPr>
          <a:lstStyle/>
          <a:p>
            <a:r>
              <a:rPr lang="en-US" dirty="0">
                <a:latin typeface="Arial" panose="020B0604020202020204" pitchFamily="34" charset="0"/>
                <a:cs typeface="Arial" panose="020B0604020202020204" pitchFamily="34" charset="0"/>
              </a:rPr>
              <a:t>Implementation</a:t>
            </a:r>
            <a:endParaRPr lang="pt-PT" dirty="0">
              <a:latin typeface="Arial" panose="020B0604020202020204" pitchFamily="34" charset="0"/>
              <a:cs typeface="Arial" panose="020B0604020202020204" pitchFamily="34" charset="0"/>
            </a:endParaRPr>
          </a:p>
        </p:txBody>
      </p:sp>
      <p:sp>
        <p:nvSpPr>
          <p:cNvPr id="3" name="Marcador de Posição de Conteúdo 2">
            <a:extLst>
              <a:ext uri="{FF2B5EF4-FFF2-40B4-BE49-F238E27FC236}">
                <a16:creationId xmlns:a16="http://schemas.microsoft.com/office/drawing/2014/main" id="{A681A85D-DB59-4A83-803F-992ABBA93C1B}"/>
              </a:ext>
            </a:extLst>
          </p:cNvPr>
          <p:cNvSpPr>
            <a:spLocks noGrp="1"/>
          </p:cNvSpPr>
          <p:nvPr>
            <p:ph idx="1"/>
            <p:extLst>
              <p:ext uri="{D42A27DB-BD31-4B8C-83A1-F6EECF244321}">
                <p14:modId xmlns:p14="http://schemas.microsoft.com/office/powerpoint/2010/main" val="1291974171"/>
              </p:ext>
            </p:extLst>
          </p:nvPr>
        </p:nvSpPr>
        <p:spPr>
          <a:xfrm>
            <a:off x="1136429" y="2278174"/>
            <a:ext cx="6467867" cy="2753472"/>
          </a:xfrm>
        </p:spPr>
        <p:txBody>
          <a:bodyPr anchor="ctr">
            <a:normAutofit/>
          </a:bodyPr>
          <a:lstStyle/>
          <a:p>
            <a:pPr>
              <a:lnSpc>
                <a:spcPct val="100000"/>
              </a:lnSpc>
            </a:pPr>
            <a:r>
              <a:rPr lang="en-US" sz="1700" dirty="0">
                <a:latin typeface="Arial" panose="020B0604020202020204" pitchFamily="34" charset="0"/>
                <a:cs typeface="Arial" panose="020B0604020202020204" pitchFamily="34" charset="0"/>
              </a:rPr>
              <a:t>Tools:</a:t>
            </a:r>
          </a:p>
          <a:p>
            <a:pPr lvl="1">
              <a:lnSpc>
                <a:spcPct val="100000"/>
              </a:lnSpc>
            </a:pPr>
            <a:r>
              <a:rPr lang="en-US" sz="1700" dirty="0">
                <a:latin typeface="Arial" panose="020B0604020202020204" pitchFamily="34" charset="0"/>
                <a:cs typeface="Arial" panose="020B0604020202020204" pitchFamily="34" charset="0"/>
              </a:rPr>
              <a:t>SUMO</a:t>
            </a:r>
            <a:r>
              <a:rPr lang="en-US" sz="1700" dirty="0">
                <a:latin typeface="Arial"/>
                <a:cs typeface="Arial"/>
              </a:rPr>
              <a:t> – Simulation of Urban Mobility</a:t>
            </a:r>
          </a:p>
          <a:p>
            <a:pPr lvl="1">
              <a:lnSpc>
                <a:spcPct val="100000"/>
              </a:lnSpc>
            </a:pPr>
            <a:r>
              <a:rPr lang="en-US" sz="1700" dirty="0">
                <a:latin typeface="Arial" panose="020B0604020202020204" pitchFamily="34" charset="0"/>
                <a:cs typeface="Arial" panose="020B0604020202020204" pitchFamily="34" charset="0"/>
              </a:rPr>
              <a:t>NETEDIT</a:t>
            </a:r>
          </a:p>
          <a:p>
            <a:pPr lvl="1">
              <a:lnSpc>
                <a:spcPct val="100000"/>
              </a:lnSpc>
            </a:pPr>
            <a:r>
              <a:rPr lang="en-US" sz="1700" dirty="0" err="1">
                <a:latin typeface="Arial" panose="020B0604020202020204" pitchFamily="34" charset="0"/>
                <a:cs typeface="Arial" panose="020B0604020202020204" pitchFamily="34" charset="0"/>
              </a:rPr>
              <a:t>TraCI</a:t>
            </a:r>
            <a:r>
              <a:rPr lang="en-US" sz="1700" dirty="0">
                <a:latin typeface="Arial" panose="020B0604020202020204" pitchFamily="34" charset="0"/>
                <a:cs typeface="Arial" panose="020B0604020202020204" pitchFamily="34" charset="0"/>
              </a:rPr>
              <a:t> / TraCI4J</a:t>
            </a:r>
          </a:p>
          <a:p>
            <a:pPr lvl="1">
              <a:lnSpc>
                <a:spcPct val="100000"/>
              </a:lnSpc>
            </a:pPr>
            <a:r>
              <a:rPr lang="en-US" sz="1700" dirty="0">
                <a:latin typeface="Arial" panose="020B0604020202020204" pitchFamily="34" charset="0"/>
                <a:cs typeface="Arial" panose="020B0604020202020204" pitchFamily="34" charset="0"/>
              </a:rPr>
              <a:t>Jason (</a:t>
            </a:r>
            <a:r>
              <a:rPr lang="en-US" sz="1700" dirty="0" err="1">
                <a:latin typeface="Arial" panose="020B0604020202020204" pitchFamily="34" charset="0"/>
                <a:cs typeface="Arial" panose="020B0604020202020204" pitchFamily="34" charset="0"/>
              </a:rPr>
              <a:t>AgentSpeak</a:t>
            </a:r>
            <a:r>
              <a:rPr lang="en-US" sz="1700" dirty="0">
                <a:latin typeface="Arial" panose="020B0604020202020204" pitchFamily="34" charset="0"/>
                <a:cs typeface="Arial" panose="020B0604020202020204" pitchFamily="34" charset="0"/>
              </a:rPr>
              <a:t> implementation)</a:t>
            </a:r>
          </a:p>
          <a:p>
            <a:pPr>
              <a:lnSpc>
                <a:spcPct val="100000"/>
              </a:lnSpc>
            </a:pPr>
            <a:endParaRPr lang="en-US" sz="1700" dirty="0">
              <a:latin typeface="Arial" panose="020B0604020202020204" pitchFamily="34" charset="0"/>
              <a:cs typeface="Arial" panose="020B0604020202020204" pitchFamily="34" charset="0"/>
            </a:endParaRPr>
          </a:p>
          <a:p>
            <a:pPr>
              <a:lnSpc>
                <a:spcPct val="100000"/>
              </a:lnSpc>
            </a:pPr>
            <a:r>
              <a:rPr lang="en-US" sz="1700" dirty="0">
                <a:latin typeface="Arial" panose="020B0604020202020204" pitchFamily="34" charset="0"/>
                <a:cs typeface="Arial" panose="020B0604020202020204" pitchFamily="34" charset="0"/>
              </a:rPr>
              <a:t>Programming Language:</a:t>
            </a:r>
          </a:p>
          <a:p>
            <a:pPr lvl="1">
              <a:lnSpc>
                <a:spcPct val="100000"/>
              </a:lnSpc>
            </a:pPr>
            <a:r>
              <a:rPr lang="en-US" sz="1700" dirty="0">
                <a:latin typeface="Arial" panose="020B0604020202020204" pitchFamily="34" charset="0"/>
                <a:cs typeface="Arial" panose="020B0604020202020204" pitchFamily="34" charset="0"/>
              </a:rPr>
              <a:t>Java</a:t>
            </a:r>
          </a:p>
        </p:txBody>
      </p:sp>
      <p:pic>
        <p:nvPicPr>
          <p:cNvPr id="7" name="Imagem 6" descr="Uma imagem com objeto, coisa&#10;&#10;Descrição gerada com confiança alta">
            <a:extLst>
              <a:ext uri="{FF2B5EF4-FFF2-40B4-BE49-F238E27FC236}">
                <a16:creationId xmlns:a16="http://schemas.microsoft.com/office/drawing/2014/main" id="{2834D0D7-1FAB-4A4A-8A55-603BBA55D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787" y="2946459"/>
            <a:ext cx="1625397" cy="965079"/>
          </a:xfrm>
          <a:prstGeom prst="rect">
            <a:avLst/>
          </a:prstGeom>
        </p:spPr>
      </p:pic>
      <p:sp>
        <p:nvSpPr>
          <p:cNvPr id="11" name="Subtítulo 2">
            <a:extLst>
              <a:ext uri="{FF2B5EF4-FFF2-40B4-BE49-F238E27FC236}">
                <a16:creationId xmlns:a16="http://schemas.microsoft.com/office/drawing/2014/main" id="{CD8C7CE6-5D47-4916-839C-099A3CC092C9}"/>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4" name="Marcador de Posição do Número do Diapositivo 3">
            <a:extLst>
              <a:ext uri="{FF2B5EF4-FFF2-40B4-BE49-F238E27FC236}">
                <a16:creationId xmlns:a16="http://schemas.microsoft.com/office/drawing/2014/main" id="{89E4137E-2D63-49CD-ACB2-33EEFC2BD628}"/>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6</a:t>
            </a:fld>
            <a:endParaRPr lang="pt-PT" dirty="0"/>
          </a:p>
        </p:txBody>
      </p:sp>
    </p:spTree>
    <p:extLst>
      <p:ext uri="{BB962C8B-B14F-4D97-AF65-F5344CB8AC3E}">
        <p14:creationId xmlns:p14="http://schemas.microsoft.com/office/powerpoint/2010/main" val="89825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extLst>
              <p:ext uri="{D42A27DB-BD31-4B8C-83A1-F6EECF244321}">
                <p14:modId xmlns:p14="http://schemas.microsoft.com/office/powerpoint/2010/main" val="2621692676"/>
              </p:ext>
            </p:extLst>
          </p:nvPr>
        </p:nvSpPr>
        <p:spPr>
          <a:xfrm>
            <a:off x="1136428" y="627564"/>
            <a:ext cx="7474172" cy="1325563"/>
          </a:xfrm>
        </p:spPr>
        <p:txBody>
          <a:bodyPr>
            <a:normAutofit/>
          </a:bodyPr>
          <a:lstStyle/>
          <a:p>
            <a:r>
              <a:rPr lang="en-US" dirty="0">
                <a:latin typeface="Arial" panose="020B0604020202020204" pitchFamily="34" charset="0"/>
                <a:cs typeface="Arial" panose="020B0604020202020204" pitchFamily="34" charset="0"/>
              </a:rPr>
              <a:t>Architecture</a:t>
            </a:r>
            <a:endParaRPr lang="pt-PT" dirty="0">
              <a:latin typeface="Arial" panose="020B0604020202020204" pitchFamily="34" charset="0"/>
              <a:cs typeface="Arial" panose="020B0604020202020204" pitchFamily="34" charset="0"/>
            </a:endParaRPr>
          </a:p>
        </p:txBody>
      </p:sp>
      <p:pic>
        <p:nvPicPr>
          <p:cNvPr id="7" name="Imagem 6" descr="Uma imagem com objeto, coisa&#10;&#10;Descrição gerada com confiança alta">
            <a:extLst>
              <a:ext uri="{FF2B5EF4-FFF2-40B4-BE49-F238E27FC236}">
                <a16:creationId xmlns:a16="http://schemas.microsoft.com/office/drawing/2014/main" id="{2834D0D7-1FAB-4A4A-8A55-603BBA55D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787" y="2946459"/>
            <a:ext cx="1625397" cy="965079"/>
          </a:xfrm>
          <a:prstGeom prst="rect">
            <a:avLst/>
          </a:prstGeom>
        </p:spPr>
      </p:pic>
      <p:sp>
        <p:nvSpPr>
          <p:cNvPr id="11" name="Subtítulo 2">
            <a:extLst>
              <a:ext uri="{FF2B5EF4-FFF2-40B4-BE49-F238E27FC236}">
                <a16:creationId xmlns:a16="http://schemas.microsoft.com/office/drawing/2014/main" id="{CD8C7CE6-5D47-4916-839C-099A3CC092C9}"/>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4" name="Marcador de Posição do Número do Diapositivo 3">
            <a:extLst>
              <a:ext uri="{FF2B5EF4-FFF2-40B4-BE49-F238E27FC236}">
                <a16:creationId xmlns:a16="http://schemas.microsoft.com/office/drawing/2014/main" id="{89E4137E-2D63-49CD-ACB2-33EEFC2BD628}"/>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7</a:t>
            </a:fld>
            <a:endParaRPr lang="pt-PT" dirty="0"/>
          </a:p>
        </p:txBody>
      </p:sp>
      <p:pic>
        <p:nvPicPr>
          <p:cNvPr id="3" name="Imagem 4" descr="MSSI Architecture Diagram.png"/>
          <p:cNvPicPr>
            <a:picLocks noGrp="1" noChangeAspect="1"/>
          </p:cNvPicPr>
          <p:nvPr>
            <p:ph idx="1"/>
          </p:nvPr>
        </p:nvPicPr>
        <p:blipFill>
          <a:blip r:embed="rId4"/>
          <a:stretch>
            <a:fillRect/>
          </a:stretch>
        </p:blipFill>
        <p:spPr>
          <a:xfrm>
            <a:off x="1136428" y="2495550"/>
            <a:ext cx="7397567" cy="2148622"/>
          </a:xfrm>
          <a:prstGeom prst="rect">
            <a:avLst/>
          </a:prstGeom>
        </p:spPr>
      </p:pic>
    </p:spTree>
    <p:extLst>
      <p:ext uri="{BB962C8B-B14F-4D97-AF65-F5344CB8AC3E}">
        <p14:creationId xmlns:p14="http://schemas.microsoft.com/office/powerpoint/2010/main" val="1779440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nvPr>
        </p:nvSpPr>
        <p:spPr>
          <a:xfrm>
            <a:off x="1136428" y="627564"/>
            <a:ext cx="7474172" cy="1325563"/>
          </a:xfrm>
        </p:spPr>
        <p:txBody>
          <a:bodyPr>
            <a:normAutofit/>
          </a:bodyPr>
          <a:lstStyle/>
          <a:p>
            <a:r>
              <a:rPr lang="en-US" dirty="0">
                <a:latin typeface="Arial" panose="020B0604020202020204" pitchFamily="34" charset="0"/>
                <a:cs typeface="Arial" panose="020B0604020202020204" pitchFamily="34" charset="0"/>
              </a:rPr>
              <a:t>Experimentation</a:t>
            </a:r>
            <a:endParaRPr lang="pt-PT" dirty="0">
              <a:latin typeface="Arial" panose="020B0604020202020204" pitchFamily="34" charset="0"/>
              <a:cs typeface="Arial" panose="020B0604020202020204" pitchFamily="34" charset="0"/>
            </a:endParaRPr>
          </a:p>
        </p:txBody>
      </p:sp>
      <p:sp>
        <p:nvSpPr>
          <p:cNvPr id="3" name="Marcador de Posição de Conteúdo 2">
            <a:extLst>
              <a:ext uri="{FF2B5EF4-FFF2-40B4-BE49-F238E27FC236}">
                <a16:creationId xmlns:a16="http://schemas.microsoft.com/office/drawing/2014/main" id="{A681A85D-DB59-4A83-803F-992ABBA93C1B}"/>
              </a:ext>
            </a:extLst>
          </p:cNvPr>
          <p:cNvSpPr>
            <a:spLocks noGrp="1"/>
          </p:cNvSpPr>
          <p:nvPr>
            <p:ph idx="1"/>
            <p:extLst>
              <p:ext uri="{D42A27DB-BD31-4B8C-83A1-F6EECF244321}">
                <p14:modId xmlns:p14="http://schemas.microsoft.com/office/powerpoint/2010/main" val="1951705407"/>
              </p:ext>
            </p:extLst>
          </p:nvPr>
        </p:nvSpPr>
        <p:spPr>
          <a:xfrm>
            <a:off x="1136429" y="2278173"/>
            <a:ext cx="7112730" cy="1931979"/>
          </a:xfrm>
        </p:spPr>
        <p:txBody>
          <a:bodyPr anchor="ctr">
            <a:normAutofit/>
          </a:bodyPr>
          <a:lstStyle/>
          <a:p>
            <a:pPr algn="just">
              <a:lnSpc>
                <a:spcPct val="100000"/>
              </a:lnSpc>
            </a:pPr>
            <a:r>
              <a:rPr lang="en-US" sz="1700" dirty="0">
                <a:latin typeface="Arial" panose="020B0604020202020204" pitchFamily="34" charset="0"/>
                <a:cs typeface="Arial" panose="020B0604020202020204" pitchFamily="34" charset="0"/>
              </a:rPr>
              <a:t>Experiment goals: </a:t>
            </a:r>
          </a:p>
          <a:p>
            <a:pPr lvl="1" algn="just">
              <a:lnSpc>
                <a:spcPct val="100000"/>
              </a:lnSpc>
            </a:pPr>
            <a:r>
              <a:rPr lang="en-US" sz="1700" dirty="0">
                <a:latin typeface="Arial" panose="020B0604020202020204" pitchFamily="34" charset="0"/>
                <a:cs typeface="Arial" panose="020B0604020202020204" pitchFamily="34" charset="0"/>
              </a:rPr>
              <a:t>Observe an instance of </a:t>
            </a:r>
            <a:r>
              <a:rPr lang="en-US" sz="1700" dirty="0" err="1">
                <a:latin typeface="Arial" panose="020B0604020202020204" pitchFamily="34" charset="0"/>
                <a:cs typeface="Arial" panose="020B0604020202020204" pitchFamily="34" charset="0"/>
              </a:rPr>
              <a:t>Braess</a:t>
            </a:r>
            <a:r>
              <a:rPr lang="en-US" sz="1700" dirty="0">
                <a:latin typeface="Arial" panose="020B0604020202020204" pitchFamily="34" charset="0"/>
                <a:cs typeface="Arial" panose="020B0604020202020204" pitchFamily="34" charset="0"/>
              </a:rPr>
              <a:t>’ Paradox.</a:t>
            </a:r>
          </a:p>
          <a:p>
            <a:pPr lvl="1" algn="just">
              <a:lnSpc>
                <a:spcPct val="100000"/>
              </a:lnSpc>
            </a:pPr>
            <a:r>
              <a:rPr lang="en-US" sz="1700" dirty="0">
                <a:latin typeface="Arial" panose="020B0604020202020204" pitchFamily="34" charset="0"/>
                <a:cs typeface="Arial" panose="020B0604020202020204" pitchFamily="34" charset="0"/>
              </a:rPr>
              <a:t>Verify whether the use of Q-learning as a reinforcement learning technique is able to lead the agents into </a:t>
            </a:r>
            <a:r>
              <a:rPr lang="en-US" sz="1700" dirty="0" err="1">
                <a:latin typeface="Arial" panose="020B0604020202020204" pitchFamily="34" charset="0"/>
                <a:cs typeface="Arial" panose="020B0604020202020204" pitchFamily="34" charset="0"/>
              </a:rPr>
              <a:t>minimising</a:t>
            </a:r>
            <a:r>
              <a:rPr lang="en-US" sz="1700" dirty="0">
                <a:latin typeface="Arial" panose="020B0604020202020204" pitchFamily="34" charset="0"/>
                <a:cs typeface="Arial" panose="020B0604020202020204" pitchFamily="34" charset="0"/>
              </a:rPr>
              <a:t> their total travel time.	</a:t>
            </a:r>
          </a:p>
          <a:p>
            <a:pPr algn="just">
              <a:lnSpc>
                <a:spcPct val="100000"/>
              </a:lnSpc>
            </a:pPr>
            <a:endParaRPr lang="pt-PT" sz="1700" dirty="0">
              <a:latin typeface="Arial" panose="020B0604020202020204" pitchFamily="34" charset="0"/>
              <a:cs typeface="Arial" panose="020B0604020202020204" pitchFamily="34" charset="0"/>
            </a:endParaRPr>
          </a:p>
        </p:txBody>
      </p:sp>
      <p:pic>
        <p:nvPicPr>
          <p:cNvPr id="7" name="Imagem 6" descr="Uma imagem com objeto, coisa&#10;&#10;Descrição gerada com confiança alta">
            <a:extLst>
              <a:ext uri="{FF2B5EF4-FFF2-40B4-BE49-F238E27FC236}">
                <a16:creationId xmlns:a16="http://schemas.microsoft.com/office/drawing/2014/main" id="{2834D0D7-1FAB-4A4A-8A55-603BBA55D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787" y="2946459"/>
            <a:ext cx="1625397" cy="965079"/>
          </a:xfrm>
          <a:prstGeom prst="rect">
            <a:avLst/>
          </a:prstGeom>
        </p:spPr>
      </p:pic>
      <p:sp>
        <p:nvSpPr>
          <p:cNvPr id="11" name="Subtítulo 2">
            <a:extLst>
              <a:ext uri="{FF2B5EF4-FFF2-40B4-BE49-F238E27FC236}">
                <a16:creationId xmlns:a16="http://schemas.microsoft.com/office/drawing/2014/main" id="{CD8C7CE6-5D47-4916-839C-099A3CC092C9}"/>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sp>
        <p:nvSpPr>
          <p:cNvPr id="4" name="Marcador de Posição do Número do Diapositivo 3">
            <a:extLst>
              <a:ext uri="{FF2B5EF4-FFF2-40B4-BE49-F238E27FC236}">
                <a16:creationId xmlns:a16="http://schemas.microsoft.com/office/drawing/2014/main" id="{543D0454-F50F-40DC-B21D-72A4694EC13D}"/>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8</a:t>
            </a:fld>
            <a:endParaRPr lang="pt-PT"/>
          </a:p>
        </p:txBody>
      </p:sp>
    </p:spTree>
    <p:extLst>
      <p:ext uri="{BB962C8B-B14F-4D97-AF65-F5344CB8AC3E}">
        <p14:creationId xmlns:p14="http://schemas.microsoft.com/office/powerpoint/2010/main" val="323839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A88395-7D6E-44A7-A5B7-872412AAC91A}"/>
              </a:ext>
            </a:extLst>
          </p:cNvPr>
          <p:cNvSpPr>
            <a:spLocks noGrp="1"/>
          </p:cNvSpPr>
          <p:nvPr>
            <p:ph type="title"/>
          </p:nvPr>
        </p:nvSpPr>
        <p:spPr>
          <a:xfrm>
            <a:off x="1136428" y="627564"/>
            <a:ext cx="7474172" cy="1325563"/>
          </a:xfrm>
        </p:spPr>
        <p:txBody>
          <a:bodyPr>
            <a:normAutofit/>
          </a:bodyPr>
          <a:lstStyle/>
          <a:p>
            <a:r>
              <a:rPr lang="en-US" dirty="0">
                <a:latin typeface="Arial" panose="020B0604020202020204" pitchFamily="34" charset="0"/>
                <a:cs typeface="Arial" panose="020B0604020202020204" pitchFamily="34" charset="0"/>
              </a:rPr>
              <a:t>Experimentation</a:t>
            </a:r>
            <a:endParaRPr lang="pt-PT" dirty="0">
              <a:latin typeface="Arial" panose="020B0604020202020204" pitchFamily="34" charset="0"/>
              <a:cs typeface="Arial" panose="020B0604020202020204" pitchFamily="34" charset="0"/>
            </a:endParaRPr>
          </a:p>
        </p:txBody>
      </p:sp>
      <p:pic>
        <p:nvPicPr>
          <p:cNvPr id="7" name="Imagem 6" descr="Uma imagem com objeto, coisa&#10;&#10;Descrição gerada com confiança alta">
            <a:extLst>
              <a:ext uri="{FF2B5EF4-FFF2-40B4-BE49-F238E27FC236}">
                <a16:creationId xmlns:a16="http://schemas.microsoft.com/office/drawing/2014/main" id="{2834D0D7-1FAB-4A4A-8A55-603BBA55D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787" y="2946459"/>
            <a:ext cx="1625397" cy="965079"/>
          </a:xfrm>
          <a:prstGeom prst="rect">
            <a:avLst/>
          </a:prstGeom>
        </p:spPr>
      </p:pic>
      <p:sp>
        <p:nvSpPr>
          <p:cNvPr id="11" name="Subtítulo 2">
            <a:extLst>
              <a:ext uri="{FF2B5EF4-FFF2-40B4-BE49-F238E27FC236}">
                <a16:creationId xmlns:a16="http://schemas.microsoft.com/office/drawing/2014/main" id="{CD8C7CE6-5D47-4916-839C-099A3CC092C9}"/>
              </a:ext>
            </a:extLst>
          </p:cNvPr>
          <p:cNvSpPr txBox="1">
            <a:spLocks/>
          </p:cNvSpPr>
          <p:nvPr/>
        </p:nvSpPr>
        <p:spPr>
          <a:xfrm>
            <a:off x="10501311" y="6471220"/>
            <a:ext cx="1391138" cy="31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sz="1400" dirty="0">
                <a:solidFill>
                  <a:schemeClr val="bg1"/>
                </a:solidFill>
                <a:latin typeface="Arial" panose="020B0604020202020204" pitchFamily="34" charset="0"/>
                <a:cs typeface="Arial" panose="020B0604020202020204" pitchFamily="34" charset="0"/>
              </a:rPr>
              <a:t>MSSI1617_D</a:t>
            </a:r>
            <a:endParaRPr lang="pt-PT" sz="1200" dirty="0">
              <a:solidFill>
                <a:schemeClr val="bg1"/>
              </a:solidFill>
              <a:latin typeface="Arial" panose="020B0604020202020204" pitchFamily="34" charset="0"/>
              <a:cs typeface="Arial" panose="020B0604020202020204" pitchFamily="34" charset="0"/>
            </a:endParaRPr>
          </a:p>
        </p:txBody>
      </p:sp>
      <p:pic>
        <p:nvPicPr>
          <p:cNvPr id="6" name="Imagem 5">
            <a:extLst>
              <a:ext uri="{FF2B5EF4-FFF2-40B4-BE49-F238E27FC236}">
                <a16:creationId xmlns:a16="http://schemas.microsoft.com/office/drawing/2014/main" id="{0B71B846-CE37-4BFD-8D81-053102EC64E2}"/>
              </a:ext>
            </a:extLst>
          </p:cNvPr>
          <p:cNvPicPr>
            <a:picLocks noChangeAspect="1"/>
          </p:cNvPicPr>
          <p:nvPr/>
        </p:nvPicPr>
        <p:blipFill>
          <a:blip r:embed="rId4"/>
          <a:stretch>
            <a:fillRect/>
          </a:stretch>
        </p:blipFill>
        <p:spPr>
          <a:xfrm>
            <a:off x="2848654" y="1881654"/>
            <a:ext cx="4043298" cy="4358992"/>
          </a:xfrm>
          <a:prstGeom prst="rect">
            <a:avLst/>
          </a:prstGeom>
        </p:spPr>
      </p:pic>
      <p:sp>
        <p:nvSpPr>
          <p:cNvPr id="3" name="Marcador de Posição do Número do Diapositivo 2">
            <a:extLst>
              <a:ext uri="{FF2B5EF4-FFF2-40B4-BE49-F238E27FC236}">
                <a16:creationId xmlns:a16="http://schemas.microsoft.com/office/drawing/2014/main" id="{A812CB5B-9712-4963-BA50-F8707426765E}"/>
              </a:ext>
            </a:extLst>
          </p:cNvPr>
          <p:cNvSpPr>
            <a:spLocks noGrp="1"/>
          </p:cNvSpPr>
          <p:nvPr>
            <p:ph type="sldNum" sz="quarter" idx="12"/>
          </p:nvPr>
        </p:nvSpPr>
        <p:spPr>
          <a:xfrm>
            <a:off x="9448800" y="6492875"/>
            <a:ext cx="2743200" cy="365125"/>
          </a:xfrm>
        </p:spPr>
        <p:txBody>
          <a:bodyPr/>
          <a:lstStyle/>
          <a:p>
            <a:fld id="{138A9186-FD22-44A5-9512-BF29D39A832F}" type="slidenum">
              <a:rPr lang="pt-PT" smtClean="0"/>
              <a:t>9</a:t>
            </a:fld>
            <a:endParaRPr lang="pt-PT"/>
          </a:p>
        </p:txBody>
      </p:sp>
    </p:spTree>
    <p:extLst>
      <p:ext uri="{BB962C8B-B14F-4D97-AF65-F5344CB8AC3E}">
        <p14:creationId xmlns:p14="http://schemas.microsoft.com/office/powerpoint/2010/main" val="35105328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1881</TotalTime>
  <Words>783</Words>
  <Application>Microsoft Office PowerPoint</Application>
  <PresentationFormat>Ecrã Panorâmico</PresentationFormat>
  <Paragraphs>156</Paragraphs>
  <Slides>16</Slides>
  <Notes>14</Notes>
  <HiddenSlides>0</HiddenSlides>
  <MMClips>1</MMClips>
  <ScaleCrop>false</ScaleCrop>
  <HeadingPairs>
    <vt:vector size="4" baseType="variant">
      <vt:variant>
        <vt:lpstr>Tema</vt:lpstr>
      </vt:variant>
      <vt:variant>
        <vt:i4>1</vt:i4>
      </vt:variant>
      <vt:variant>
        <vt:lpstr>Títulos dos diapositivos</vt:lpstr>
      </vt:variant>
      <vt:variant>
        <vt:i4>16</vt:i4>
      </vt:variant>
    </vt:vector>
  </HeadingPairs>
  <TitlesOfParts>
    <vt:vector size="17" baseType="lpstr">
      <vt:lpstr>Tema do Office</vt:lpstr>
      <vt:lpstr>A BDI-agent-based traffic simulation for the observation of Braess’ Paradox</vt:lpstr>
      <vt:lpstr>Goals</vt:lpstr>
      <vt:lpstr>Methodology</vt:lpstr>
      <vt:lpstr>Methodology</vt:lpstr>
      <vt:lpstr>Methodology</vt:lpstr>
      <vt:lpstr>Implementation</vt:lpstr>
      <vt:lpstr>Architecture</vt:lpstr>
      <vt:lpstr>Experimentation</vt:lpstr>
      <vt:lpstr>Experimentation</vt:lpstr>
      <vt:lpstr>Experimentation</vt:lpstr>
      <vt:lpstr>Result Analysis</vt:lpstr>
      <vt:lpstr>Result Analysis</vt:lpstr>
      <vt:lpstr>Demo</vt:lpstr>
      <vt:lpstr>Conclusions</vt:lpstr>
      <vt:lpstr>Future Work</vt:lpstr>
      <vt:lpstr>A BDI-agent-based traffic simulation for the observation of the Braess’ Paradox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DIOGO AMARAL</dc:creator>
  <cp:lastModifiedBy>- DIOGO AMARAL</cp:lastModifiedBy>
  <cp:revision>23</cp:revision>
  <dcterms:created xsi:type="dcterms:W3CDTF">2017-06-18T22:14:09Z</dcterms:created>
  <dcterms:modified xsi:type="dcterms:W3CDTF">2017-06-21T15:04:18Z</dcterms:modified>
</cp:coreProperties>
</file>